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45"/>
  </p:notesMasterIdLst>
  <p:handoutMasterIdLst>
    <p:handoutMasterId r:id="rId46"/>
  </p:handoutMasterIdLst>
  <p:sldIdLst>
    <p:sldId id="256" r:id="rId5"/>
    <p:sldId id="272" r:id="rId6"/>
    <p:sldId id="280" r:id="rId7"/>
    <p:sldId id="257" r:id="rId8"/>
    <p:sldId id="258" r:id="rId9"/>
    <p:sldId id="291" r:id="rId10"/>
    <p:sldId id="293" r:id="rId11"/>
    <p:sldId id="301" r:id="rId12"/>
    <p:sldId id="304" r:id="rId13"/>
    <p:sldId id="305" r:id="rId14"/>
    <p:sldId id="294" r:id="rId15"/>
    <p:sldId id="296" r:id="rId16"/>
    <p:sldId id="297" r:id="rId17"/>
    <p:sldId id="298" r:id="rId18"/>
    <p:sldId id="299" r:id="rId19"/>
    <p:sldId id="300" r:id="rId20"/>
    <p:sldId id="295" r:id="rId21"/>
    <p:sldId id="276" r:id="rId22"/>
    <p:sldId id="264" r:id="rId23"/>
    <p:sldId id="290" r:id="rId24"/>
    <p:sldId id="302" r:id="rId25"/>
    <p:sldId id="278" r:id="rId26"/>
    <p:sldId id="307" r:id="rId27"/>
    <p:sldId id="308" r:id="rId28"/>
    <p:sldId id="312" r:id="rId29"/>
    <p:sldId id="309" r:id="rId30"/>
    <p:sldId id="310" r:id="rId31"/>
    <p:sldId id="279" r:id="rId32"/>
    <p:sldId id="281" r:id="rId33"/>
    <p:sldId id="282" r:id="rId34"/>
    <p:sldId id="292" r:id="rId35"/>
    <p:sldId id="283" r:id="rId36"/>
    <p:sldId id="284" r:id="rId37"/>
    <p:sldId id="285" r:id="rId38"/>
    <p:sldId id="286" r:id="rId39"/>
    <p:sldId id="287" r:id="rId40"/>
    <p:sldId id="306" r:id="rId41"/>
    <p:sldId id="289" r:id="rId42"/>
    <p:sldId id="303" r:id="rId43"/>
    <p:sldId id="26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21F4A-0FCE-4C35-AF5B-C410F362B3BD}" v="1" dt="2022-08-30T10:33:42.753"/>
    <p1510:client id="{78EC6B01-5C80-40EC-81B7-3847DB2C8298}" v="903" dt="2022-08-30T11:20:37.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4434" autoAdjust="0"/>
  </p:normalViewPr>
  <p:slideViewPr>
    <p:cSldViewPr snapToGrid="0" snapToObjects="1">
      <p:cViewPr varScale="1">
        <p:scale>
          <a:sx n="74" d="100"/>
          <a:sy n="74" d="100"/>
        </p:scale>
        <p:origin x="144" y="54"/>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06163 - Raisa Mashtura" userId="S::1706163@eee.buet.ac.bd::8ae6c006-2eb5-40e5-8d24-98de418503ec" providerId="AD" clId="Web-{33521F4A-0FCE-4C35-AF5B-C410F362B3BD}"/>
    <pc:docChg chg="modSld">
      <pc:chgData name="1706163 - Raisa Mashtura" userId="S::1706163@eee.buet.ac.bd::8ae6c006-2eb5-40e5-8d24-98de418503ec" providerId="AD" clId="Web-{33521F4A-0FCE-4C35-AF5B-C410F362B3BD}" dt="2022-08-30T10:33:42.753" v="0" actId="1076"/>
      <pc:docMkLst>
        <pc:docMk/>
      </pc:docMkLst>
      <pc:sldChg chg="modSp">
        <pc:chgData name="1706163 - Raisa Mashtura" userId="S::1706163@eee.buet.ac.bd::8ae6c006-2eb5-40e5-8d24-98de418503ec" providerId="AD" clId="Web-{33521F4A-0FCE-4C35-AF5B-C410F362B3BD}" dt="2022-08-30T10:33:42.753" v="0" actId="1076"/>
        <pc:sldMkLst>
          <pc:docMk/>
          <pc:sldMk cId="2778246567" sldId="256"/>
        </pc:sldMkLst>
        <pc:spChg chg="mod">
          <ac:chgData name="1706163 - Raisa Mashtura" userId="S::1706163@eee.buet.ac.bd::8ae6c006-2eb5-40e5-8d24-98de418503ec" providerId="AD" clId="Web-{33521F4A-0FCE-4C35-AF5B-C410F362B3BD}" dt="2022-08-30T10:33:42.753" v="0" actId="1076"/>
          <ac:spMkLst>
            <pc:docMk/>
            <pc:sldMk cId="2778246567" sldId="256"/>
            <ac:spMk id="4" creationId="{4574D790-E73F-7D4F-8076-2A1F198D2A5C}"/>
          </ac:spMkLst>
        </pc:spChg>
      </pc:sldChg>
    </pc:docChg>
  </pc:docChgLst>
  <pc:docChgLst>
    <pc:chgData name="1706063 - Tamim Ahmed" userId="S::1706063@eee.buet.ac.bd::28bdbdc4-aeed-4706-aa3c-0b394040c707" providerId="AD" clId="Web-{78EC6B01-5C80-40EC-81B7-3847DB2C8298}"/>
    <pc:docChg chg="modSld">
      <pc:chgData name="1706063 - Tamim Ahmed" userId="S::1706063@eee.buet.ac.bd::28bdbdc4-aeed-4706-aa3c-0b394040c707" providerId="AD" clId="Web-{78EC6B01-5C80-40EC-81B7-3847DB2C8298}" dt="2022-08-30T11:20:37.021" v="901" actId="20577"/>
      <pc:docMkLst>
        <pc:docMk/>
      </pc:docMkLst>
      <pc:sldChg chg="delSp modSp">
        <pc:chgData name="1706063 - Tamim Ahmed" userId="S::1706063@eee.buet.ac.bd::28bdbdc4-aeed-4706-aa3c-0b394040c707" providerId="AD" clId="Web-{78EC6B01-5C80-40EC-81B7-3847DB2C8298}" dt="2022-08-30T11:20:37.021" v="901" actId="20577"/>
        <pc:sldMkLst>
          <pc:docMk/>
          <pc:sldMk cId="2984699319" sldId="257"/>
        </pc:sldMkLst>
        <pc:spChg chg="mod">
          <ac:chgData name="1706063 - Tamim Ahmed" userId="S::1706063@eee.buet.ac.bd::28bdbdc4-aeed-4706-aa3c-0b394040c707" providerId="AD" clId="Web-{78EC6B01-5C80-40EC-81B7-3847DB2C8298}" dt="2022-08-30T11:20:37.021" v="901" actId="20577"/>
          <ac:spMkLst>
            <pc:docMk/>
            <pc:sldMk cId="2984699319" sldId="257"/>
            <ac:spMk id="5" creationId="{51B2C38B-4AC5-9248-B4C6-67239E72DC1E}"/>
          </ac:spMkLst>
        </pc:spChg>
        <pc:picChg chg="del">
          <ac:chgData name="1706063 - Tamim Ahmed" userId="S::1706063@eee.buet.ac.bd::28bdbdc4-aeed-4706-aa3c-0b394040c707" providerId="AD" clId="Web-{78EC6B01-5C80-40EC-81B7-3847DB2C8298}" dt="2022-08-30T11:11:35.740" v="602"/>
          <ac:picMkLst>
            <pc:docMk/>
            <pc:sldMk cId="2984699319" sldId="257"/>
            <ac:picMk id="2050" creationId="{A9C13C30-FE7C-B14D-9862-EE1B8009ECB0}"/>
          </ac:picMkLst>
        </pc:picChg>
        <pc:picChg chg="del">
          <ac:chgData name="1706063 - Tamim Ahmed" userId="S::1706063@eee.buet.ac.bd::28bdbdc4-aeed-4706-aa3c-0b394040c707" providerId="AD" clId="Web-{78EC6B01-5C80-40EC-81B7-3847DB2C8298}" dt="2022-08-30T11:11:33.912" v="601"/>
          <ac:picMkLst>
            <pc:docMk/>
            <pc:sldMk cId="2984699319" sldId="257"/>
            <ac:picMk id="2052" creationId="{5F91A2EC-C10B-FD41-8460-CE0F8689DB75}"/>
          </ac:picMkLst>
        </pc:picChg>
        <pc:picChg chg="del">
          <ac:chgData name="1706063 - Tamim Ahmed" userId="S::1706063@eee.buet.ac.bd::28bdbdc4-aeed-4706-aa3c-0b394040c707" providerId="AD" clId="Web-{78EC6B01-5C80-40EC-81B7-3847DB2C8298}" dt="2022-08-30T11:11:31.725" v="600"/>
          <ac:picMkLst>
            <pc:docMk/>
            <pc:sldMk cId="2984699319" sldId="257"/>
            <ac:picMk id="2054" creationId="{2B338946-AB53-E24B-BF24-1CE464DDC5EA}"/>
          </ac:picMkLst>
        </pc:picChg>
      </pc:sldChg>
      <pc:sldChg chg="modSp">
        <pc:chgData name="1706063 - Tamim Ahmed" userId="S::1706063@eee.buet.ac.bd::28bdbdc4-aeed-4706-aa3c-0b394040c707" providerId="AD" clId="Web-{78EC6B01-5C80-40EC-81B7-3847DB2C8298}" dt="2022-08-30T11:08:54.674" v="599" actId="20577"/>
        <pc:sldMkLst>
          <pc:docMk/>
          <pc:sldMk cId="2278554073" sldId="280"/>
        </pc:sldMkLst>
        <pc:spChg chg="mod">
          <ac:chgData name="1706063 - Tamim Ahmed" userId="S::1706063@eee.buet.ac.bd::28bdbdc4-aeed-4706-aa3c-0b394040c707" providerId="AD" clId="Web-{78EC6B01-5C80-40EC-81B7-3847DB2C8298}" dt="2022-08-30T11:08:54.674" v="599" actId="20577"/>
          <ac:spMkLst>
            <pc:docMk/>
            <pc:sldMk cId="2278554073" sldId="280"/>
            <ac:spMk id="5" creationId="{51B2C38B-4AC5-9248-B4C6-67239E72DC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31/08/2022</a:t>
            </a:fld>
            <a:endParaRPr lang="en-GB"/>
          </a:p>
        </p:txBody>
      </p:sp>
      <p:sp>
        <p:nvSpPr>
          <p:cNvPr id="4" name="Footer Placeholder 3">
            <a:extLst>
              <a:ext uri="{FF2B5EF4-FFF2-40B4-BE49-F238E27FC236}">
                <a16:creationId xmlns=""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x-none" smtClean="0"/>
              <a:t>8/31/2022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x-none" smtClean="0"/>
              <a:t>‹#›</a:t>
            </a:fld>
            <a:endParaRPr lang="x-none"/>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x-none"/>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x-none" smtClean="0"/>
              <a:t>‹#›</a:t>
            </a:fld>
            <a:endParaRPr lang="x-none"/>
          </a:p>
        </p:txBody>
      </p:sp>
      <p:sp>
        <p:nvSpPr>
          <p:cNvPr id="23" name="Rectangle 22">
            <a:extLst>
              <a:ext uri="{FF2B5EF4-FFF2-40B4-BE49-F238E27FC236}">
                <a16:creationId xmlns=""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2400" dirty="0">
                <a:latin typeface="Arial" panose="020B0604020202020204" pitchFamily="34" charset="0"/>
                <a:cs typeface="Arial" panose="020B0604020202020204" pitchFamily="34" charset="0"/>
              </a:rPr>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x-none"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2</a:t>
            </a:r>
            <a:r>
              <a:rPr lang="x-none" sz="2800" dirty="0">
                <a:latin typeface="Arial" panose="020B0604020202020204" pitchFamily="34" charset="0"/>
                <a:cs typeface="Arial" panose="020B0604020202020204" pitchFamily="34" charset="0"/>
              </a:rPr>
              <a:t> Level-4 Term-I Section A</a:t>
            </a:r>
          </a:p>
          <a:p>
            <a:pPr algn="ctr"/>
            <a:r>
              <a:rPr lang="x-none"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x-none"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 xmlns:a16="http://schemas.microsoft.com/office/drawing/2014/main" id="{C9649038-E67C-F32D-3A4E-49766B9CE12F}"/>
              </a:ext>
            </a:extLst>
          </p:cNvPr>
          <p:cNvSpPr>
            <a:spLocks noGrp="1"/>
          </p:cNvSpPr>
          <p:nvPr>
            <p:ph type="dt" sz="half" idx="10"/>
          </p:nvPr>
        </p:nvSpPr>
        <p:spPr/>
        <p:txBody>
          <a:bodyPr/>
          <a:lstStyle/>
          <a:p>
            <a:r>
              <a:rPr lang="en-US"/>
              <a:t>EEE 416 (2022) – Final Project Group A.XY</a:t>
            </a:r>
            <a:endParaRPr lang="x-none" dirty="0"/>
          </a:p>
        </p:txBody>
      </p:sp>
      <p:sp>
        <p:nvSpPr>
          <p:cNvPr id="5" name="Footer Placeholder 4">
            <a:extLst>
              <a:ext uri="{FF2B5EF4-FFF2-40B4-BE49-F238E27FC236}">
                <a16:creationId xmlns="" xmlns:a16="http://schemas.microsoft.com/office/drawing/2014/main" id="{D54079AD-4F4B-2A08-E54B-560665B9ABE1}"/>
              </a:ext>
            </a:extLst>
          </p:cNvPr>
          <p:cNvSpPr>
            <a:spLocks noGrp="1"/>
          </p:cNvSpPr>
          <p:nvPr>
            <p:ph type="ftr" sz="quarter" idx="11"/>
          </p:nvPr>
        </p:nvSpPr>
        <p:spPr/>
        <p:txBody>
          <a:bodyPr/>
          <a:lstStyle/>
          <a:p>
            <a:pPr algn="ctr"/>
            <a:r>
              <a:rPr lang="x-none"/>
              <a:t>Title of the Project</a:t>
            </a:r>
            <a:endParaRPr lang="x-none" dirty="0"/>
          </a:p>
        </p:txBody>
      </p:sp>
      <p:sp>
        <p:nvSpPr>
          <p:cNvPr id="6" name="Slide Number Placeholder 5">
            <a:extLst>
              <a:ext uri="{FF2B5EF4-FFF2-40B4-BE49-F238E27FC236}">
                <a16:creationId xmlns=""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x-none" smtClean="0"/>
              <a:pPr/>
              <a:t>‹#›</a:t>
            </a:fld>
            <a:endParaRPr lang="x-none"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x-none" smtClean="0"/>
              <a:t>‹#›</a:t>
            </a:fld>
            <a:endParaRPr lang="x-none"/>
          </a:p>
        </p:txBody>
      </p:sp>
      <p:sp>
        <p:nvSpPr>
          <p:cNvPr id="9" name="Date Placeholder 5">
            <a:extLst>
              <a:ext uri="{FF2B5EF4-FFF2-40B4-BE49-F238E27FC236}">
                <a16:creationId xmlns=""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0" name="Footer Placeholder 6">
            <a:extLst>
              <a:ext uri="{FF2B5EF4-FFF2-40B4-BE49-F238E27FC236}">
                <a16:creationId xmlns=""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x-none" smtClean="0"/>
              <a:t>‹#›</a:t>
            </a:fld>
            <a:endParaRPr lang="x-none"/>
          </a:p>
        </p:txBody>
      </p:sp>
      <p:sp>
        <p:nvSpPr>
          <p:cNvPr id="10" name="Date Placeholder 5">
            <a:extLst>
              <a:ext uri="{FF2B5EF4-FFF2-40B4-BE49-F238E27FC236}">
                <a16:creationId xmlns=""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1" name="Footer Placeholder 6">
            <a:extLst>
              <a:ext uri="{FF2B5EF4-FFF2-40B4-BE49-F238E27FC236}">
                <a16:creationId xmlns=""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x-none" smtClean="0"/>
              <a:t>‹#›</a:t>
            </a:fld>
            <a:endParaRPr lang="x-none"/>
          </a:p>
        </p:txBody>
      </p:sp>
      <p:sp>
        <p:nvSpPr>
          <p:cNvPr id="6" name="Date Placeholder 5">
            <a:extLst>
              <a:ext uri="{FF2B5EF4-FFF2-40B4-BE49-F238E27FC236}">
                <a16:creationId xmlns=""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7" name="Footer Placeholder 6">
            <a:extLst>
              <a:ext uri="{FF2B5EF4-FFF2-40B4-BE49-F238E27FC236}">
                <a16:creationId xmlns=""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x-none" smtClean="0"/>
              <a:t>‹#›</a:t>
            </a:fld>
            <a:endParaRPr lang="x-none"/>
          </a:p>
        </p:txBody>
      </p:sp>
      <p:sp>
        <p:nvSpPr>
          <p:cNvPr id="5" name="Date Placeholder 5">
            <a:extLst>
              <a:ext uri="{FF2B5EF4-FFF2-40B4-BE49-F238E27FC236}">
                <a16:creationId xmlns=""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6" name="Footer Placeholder 6">
            <a:extLst>
              <a:ext uri="{FF2B5EF4-FFF2-40B4-BE49-F238E27FC236}">
                <a16:creationId xmlns=""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x-none" smtClean="0"/>
              <a:pPr/>
              <a:t>‹#›</a:t>
            </a:fld>
            <a:endParaRPr lang="x-none" dirty="0"/>
          </a:p>
        </p:txBody>
      </p:sp>
      <p:pic>
        <p:nvPicPr>
          <p:cNvPr id="9" name="Graphic 8">
            <a:extLst>
              <a:ext uri="{FF2B5EF4-FFF2-40B4-BE49-F238E27FC236}">
                <a16:creationId xmlns=""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416 (2022) – Final Project Group A.XY</a:t>
            </a:r>
            <a:endParaRPr lang="x-none" dirty="0"/>
          </a:p>
        </p:txBody>
      </p:sp>
      <p:sp>
        <p:nvSpPr>
          <p:cNvPr id="11" name="Footer Placeholder 6">
            <a:extLst>
              <a:ext uri="{FF2B5EF4-FFF2-40B4-BE49-F238E27FC236}">
                <a16:creationId xmlns=""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x-none"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 xmlns:a16="http://schemas.microsoft.com/office/drawing/2014/main" id="{AEDB557B-883F-B642-8577-6498598B70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19707"/>
            <a:ext cx="12192000" cy="44331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3200" b="1" cap="none" dirty="0" err="1" smtClean="0">
                <a:solidFill>
                  <a:srgbClr val="FF0000"/>
                </a:solidFill>
                <a:latin typeface="Arial" panose="020B0604020202020204" pitchFamily="34" charset="0"/>
                <a:cs typeface="Arial" panose="020B0604020202020204" pitchFamily="34" charset="0"/>
              </a:rPr>
              <a:t>IoT</a:t>
            </a:r>
            <a:r>
              <a:rPr lang="en-US" sz="3200" b="1" cap="none" dirty="0" smtClean="0">
                <a:solidFill>
                  <a:srgbClr val="FF0000"/>
                </a:solidFill>
                <a:latin typeface="Arial" panose="020B0604020202020204" pitchFamily="34" charset="0"/>
                <a:cs typeface="Arial" panose="020B0604020202020204" pitchFamily="34" charset="0"/>
              </a:rPr>
              <a:t> Based Environment Monitor System</a:t>
            </a:r>
            <a:endParaRPr lang="x-none" sz="3200" b="1" cap="none" dirty="0">
              <a:solidFill>
                <a:srgbClr val="FF0000"/>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 xmlns:a16="http://schemas.microsoft.com/office/drawing/2014/main" id="{3858C5C2-70BE-814B-8762-8829283F21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680" y="3849378"/>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 xmlns:a16="http://schemas.microsoft.com/office/drawing/2014/main" id="{73D65FC9-0D80-444D-8239-028EF0E63ED0}"/>
              </a:ext>
            </a:extLst>
          </p:cNvPr>
          <p:cNvSpPr txBox="1">
            <a:spLocks/>
          </p:cNvSpPr>
          <p:nvPr/>
        </p:nvSpPr>
        <p:spPr>
          <a:xfrm>
            <a:off x="2528996" y="5277947"/>
            <a:ext cx="1971712"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dirty="0" err="1" smtClean="0">
                <a:latin typeface="Times New Roman" panose="02020603050405020304" pitchFamily="18" charset="0"/>
                <a:cs typeface="Times New Roman" panose="02020603050405020304" pitchFamily="18" charset="0"/>
              </a:rPr>
              <a:t>Mostakin</a:t>
            </a:r>
            <a:r>
              <a:rPr lang="en-US" sz="1400" dirty="0" smtClean="0">
                <a:latin typeface="Times New Roman" panose="02020603050405020304" pitchFamily="18" charset="0"/>
                <a:cs typeface="Times New Roman" panose="02020603050405020304" pitchFamily="18" charset="0"/>
              </a:rPr>
              <a:t> Ahmed </a:t>
            </a:r>
            <a:r>
              <a:rPr lang="en-US" sz="1400" dirty="0" err="1" smtClean="0">
                <a:latin typeface="Times New Roman" panose="02020603050405020304" pitchFamily="18" charset="0"/>
                <a:cs typeface="Times New Roman" panose="02020603050405020304" pitchFamily="18" charset="0"/>
              </a:rPr>
              <a:t>Rafat</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1706173</a:t>
            </a:r>
            <a:endParaRPr lang="x-none" sz="1400"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 xmlns:a16="http://schemas.microsoft.com/office/drawing/2014/main" id="{C185C57D-A765-0B46-AE76-AD4244F426AB}"/>
              </a:ext>
            </a:extLst>
          </p:cNvPr>
          <p:cNvSpPr txBox="1">
            <a:spLocks/>
          </p:cNvSpPr>
          <p:nvPr/>
        </p:nvSpPr>
        <p:spPr>
          <a:xfrm>
            <a:off x="4500708" y="524908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dirty="0" err="1" smtClean="0">
                <a:latin typeface="Times New Roman" panose="02020603050405020304" pitchFamily="18" charset="0"/>
                <a:cs typeface="Times New Roman" panose="02020603050405020304" pitchFamily="18" charset="0"/>
              </a:rPr>
              <a:t>Subah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Karnine</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1706174</a:t>
            </a:r>
            <a:endParaRPr lang="x-none"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 xmlns:a16="http://schemas.microsoft.com/office/drawing/2014/main" id="{9DBEAE45-EACB-644E-B57B-BF1FCD177D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16636" y="3871816"/>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 xmlns:a16="http://schemas.microsoft.com/office/drawing/2014/main" id="{C7A885CF-D2B7-2D4F-9C5B-F2B757DB520C}"/>
              </a:ext>
            </a:extLst>
          </p:cNvPr>
          <p:cNvSpPr txBox="1">
            <a:spLocks/>
          </p:cNvSpPr>
          <p:nvPr/>
        </p:nvSpPr>
        <p:spPr>
          <a:xfrm>
            <a:off x="6651139" y="5338792"/>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dirty="0" err="1" smtClean="0">
                <a:latin typeface="Times New Roman" panose="02020603050405020304" pitchFamily="18" charset="0"/>
                <a:cs typeface="Times New Roman" panose="02020603050405020304" pitchFamily="18" charset="0"/>
              </a:rPr>
              <a:t>Farhan</a:t>
            </a:r>
            <a:r>
              <a:rPr lang="en-US" dirty="0" smtClean="0">
                <a:latin typeface="Times New Roman" panose="02020603050405020304" pitchFamily="18" charset="0"/>
                <a:cs typeface="Times New Roman" panose="02020603050405020304" pitchFamily="18" charset="0"/>
              </a:rPr>
              <a:t> Hamid</a:t>
            </a:r>
          </a:p>
          <a:p>
            <a:r>
              <a:rPr lang="en-US" dirty="0" smtClean="0">
                <a:latin typeface="Times New Roman" panose="02020603050405020304" pitchFamily="18" charset="0"/>
                <a:cs typeface="Times New Roman" panose="02020603050405020304" pitchFamily="18" charset="0"/>
              </a:rPr>
              <a:t>1706175</a:t>
            </a:r>
            <a:endParaRPr lang="x-none" dirty="0">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 xmlns:a16="http://schemas.microsoft.com/office/drawing/2014/main" id="{1D1BDD9D-1AC6-D545-AED6-677086890AE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51377" y="3961528"/>
            <a:ext cx="1215961" cy="1343463"/>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 xmlns:a16="http://schemas.microsoft.com/office/drawing/2014/main" id="{6D4ABD83-8F2E-FD4E-B18C-2299D6E2E152}"/>
              </a:ext>
            </a:extLst>
          </p:cNvPr>
          <p:cNvSpPr txBox="1">
            <a:spLocks/>
          </p:cNvSpPr>
          <p:nvPr/>
        </p:nvSpPr>
        <p:spPr>
          <a:xfrm>
            <a:off x="4579231" y="1977224"/>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x-none" cap="small" dirty="0">
                <a:solidFill>
                  <a:srgbClr val="FF0000"/>
                </a:solidFill>
              </a:rPr>
              <a:t>Submitted by – Group </a:t>
            </a:r>
            <a:r>
              <a:rPr lang="en-US" cap="small" dirty="0" smtClean="0">
                <a:solidFill>
                  <a:srgbClr val="FF0000"/>
                </a:solidFill>
              </a:rPr>
              <a:t>C2.05</a:t>
            </a:r>
            <a:endParaRPr lang="x-none" sz="2800" cap="small" dirty="0">
              <a:solidFill>
                <a:srgbClr val="FF0000"/>
              </a:solidFill>
            </a:endParaRPr>
          </a:p>
        </p:txBody>
      </p:sp>
      <p:sp>
        <p:nvSpPr>
          <p:cNvPr id="13" name="Slide Number Placeholder 12">
            <a:extLst>
              <a:ext uri="{FF2B5EF4-FFF2-40B4-BE49-F238E27FC236}">
                <a16:creationId xmlns=""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x-none" smtClean="0"/>
              <a:t>1</a:t>
            </a:fld>
            <a:endParaRPr lang="x-none" dirty="0"/>
          </a:p>
        </p:txBody>
      </p:sp>
      <p:sp>
        <p:nvSpPr>
          <p:cNvPr id="17" name="Rectangle 16"/>
          <p:cNvSpPr/>
          <p:nvPr/>
        </p:nvSpPr>
        <p:spPr>
          <a:xfrm>
            <a:off x="8490051" y="476518"/>
            <a:ext cx="514643" cy="45076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flipH="1">
            <a:off x="8490051" y="465716"/>
            <a:ext cx="352056" cy="461665"/>
          </a:xfrm>
          <a:prstGeom prst="rect">
            <a:avLst/>
          </a:prstGeom>
          <a:noFill/>
        </p:spPr>
        <p:txBody>
          <a:bodyPr wrap="square" rtlCol="0">
            <a:spAutoFit/>
          </a:bodyPr>
          <a:lstStyle/>
          <a:p>
            <a:r>
              <a:rPr lang="en-US" sz="2400" b="1" dirty="0" smtClean="0">
                <a:solidFill>
                  <a:schemeClr val="bg1">
                    <a:lumMod val="95000"/>
                  </a:schemeClr>
                </a:solidFill>
                <a:latin typeface="Times New Roman" panose="02020603050405020304" pitchFamily="18" charset="0"/>
                <a:cs typeface="Times New Roman" panose="02020603050405020304" pitchFamily="18" charset="0"/>
              </a:rPr>
              <a:t>C</a:t>
            </a: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720729" y="5237928"/>
            <a:ext cx="1970468" cy="338554"/>
          </a:xfrm>
          <a:prstGeom prst="rect">
            <a:avLst/>
          </a:prstGeom>
          <a:noFill/>
        </p:spPr>
        <p:txBody>
          <a:bodyPr wrap="square" rtlCol="0">
            <a:spAutoFit/>
          </a:bodyPr>
          <a:lstStyle/>
          <a:p>
            <a:r>
              <a:rPr lang="en-US" sz="1600" dirty="0" err="1" smtClean="0">
                <a:latin typeface="Times New Roman" panose="02020603050405020304" pitchFamily="18" charset="0"/>
                <a:cs typeface="Times New Roman" panose="02020603050405020304" pitchFamily="18" charset="0"/>
              </a:rPr>
              <a:t>Shafim</a:t>
            </a:r>
            <a:r>
              <a:rPr lang="en-US" sz="1600" dirty="0" smtClean="0">
                <a:latin typeface="Times New Roman" panose="02020603050405020304" pitchFamily="18" charset="0"/>
                <a:cs typeface="Times New Roman" panose="02020603050405020304" pitchFamily="18" charset="0"/>
              </a:rPr>
              <a:t> Bin Hassan</a:t>
            </a:r>
            <a:endParaRPr lang="en-US" sz="16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120339" y="5522768"/>
            <a:ext cx="1108463" cy="307777"/>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1706172</a:t>
            </a:r>
            <a:endParaRPr lang="en-US" sz="1400"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 xmlns:a16="http://schemas.microsoft.com/office/drawing/2014/main" id="{8C1E2448-7174-D146-87EA-2E00E125DAA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930131" y="3866791"/>
            <a:ext cx="1131337" cy="13711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4092" y="3961528"/>
            <a:ext cx="1261087" cy="1341236"/>
          </a:xfrm>
          <a:prstGeom prst="rect">
            <a:avLst/>
          </a:prstGeom>
        </p:spPr>
      </p:pic>
      <p:sp>
        <p:nvSpPr>
          <p:cNvPr id="24" name="TextBox 23"/>
          <p:cNvSpPr txBox="1"/>
          <p:nvPr/>
        </p:nvSpPr>
        <p:spPr>
          <a:xfrm>
            <a:off x="9350732" y="5338792"/>
            <a:ext cx="142890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Joy </a:t>
            </a:r>
            <a:r>
              <a:rPr lang="en-US" sz="1600" dirty="0" err="1" smtClean="0">
                <a:latin typeface="Times New Roman" panose="02020603050405020304" pitchFamily="18" charset="0"/>
                <a:cs typeface="Times New Roman" panose="02020603050405020304" pitchFamily="18" charset="0"/>
              </a:rPr>
              <a:t>Saha</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1706189</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246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Solar Power</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10</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726" y="1208088"/>
            <a:ext cx="3620690" cy="48275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771" y="1188720"/>
            <a:ext cx="6362164" cy="4771623"/>
          </a:xfrm>
          <a:prstGeom prst="rect">
            <a:avLst/>
          </a:prstGeom>
        </p:spPr>
      </p:pic>
    </p:spTree>
    <p:extLst>
      <p:ext uri="{BB962C8B-B14F-4D97-AF65-F5344CB8AC3E}">
        <p14:creationId xmlns:p14="http://schemas.microsoft.com/office/powerpoint/2010/main" val="3901077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Data Access</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pPr marL="0" indent="0">
              <a:buNone/>
            </a:pPr>
            <a:r>
              <a:rPr lang="en-US" dirty="0" smtClean="0"/>
              <a:t>The data from the sensors can be accessed in three ways two of which are remote.</a:t>
            </a:r>
          </a:p>
          <a:p>
            <a:pPr marL="0" indent="0">
              <a:buNone/>
            </a:pPr>
            <a:r>
              <a:rPr lang="en-US" dirty="0" smtClean="0"/>
              <a:t> 1. From the mounted LCD on the circuit.</a:t>
            </a:r>
          </a:p>
          <a:p>
            <a:pPr marL="0" indent="0">
              <a:buNone/>
            </a:pPr>
            <a:r>
              <a:rPr lang="en-US" dirty="0" smtClean="0"/>
              <a:t> 2. From </a:t>
            </a:r>
            <a:r>
              <a:rPr lang="en-US" dirty="0" err="1" smtClean="0"/>
              <a:t>ThingSpeak</a:t>
            </a:r>
            <a:r>
              <a:rPr lang="en-US" dirty="0" smtClean="0"/>
              <a:t> website integrated with the circuit</a:t>
            </a:r>
          </a:p>
          <a:p>
            <a:pPr marL="0" indent="0">
              <a:buNone/>
            </a:pPr>
            <a:r>
              <a:rPr lang="en-US" dirty="0" smtClean="0"/>
              <a:t> 3. From SMS sent to the users personal phone number when parameters exceed a preset threshold.</a:t>
            </a:r>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11</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868243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smtClean="0"/>
              <a:t>ThingSpeak</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pPr marL="0" indent="0">
              <a:buNone/>
            </a:pPr>
            <a:r>
              <a:rPr lang="en-US" dirty="0" smtClean="0"/>
              <a:t>Data read from the sensors are directly uploaded to the </a:t>
            </a:r>
            <a:r>
              <a:rPr lang="en-US" dirty="0" err="1" smtClean="0"/>
              <a:t>ThingSpeak</a:t>
            </a:r>
            <a:r>
              <a:rPr lang="en-US" dirty="0" smtClean="0"/>
              <a:t> website in real time.</a:t>
            </a:r>
          </a:p>
          <a:p>
            <a:pPr marL="0" indent="0">
              <a:buNone/>
            </a:pPr>
            <a:r>
              <a:rPr lang="en-US" dirty="0" smtClean="0"/>
              <a:t>Users can see the temperature, humidity and air quality index at that moment and observe a chart of recent readings.</a:t>
            </a:r>
          </a:p>
          <a:p>
            <a:pPr marL="0" indent="0">
              <a:buNone/>
            </a:pPr>
            <a:r>
              <a:rPr lang="en-US" dirty="0" smtClean="0"/>
              <a:t>All the data uploaded are recorded and can be accessed at any time.</a:t>
            </a:r>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12</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5949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smtClean="0"/>
              <a:t>ThingSpeak</a:t>
            </a:r>
            <a:endParaRPr lang="x-none" dirty="0"/>
          </a:p>
        </p:txBody>
      </p:sp>
      <p:pic>
        <p:nvPicPr>
          <p:cNvPr id="4" name="Content Placeholder 3"/>
          <p:cNvPicPr>
            <a:picLocks noGrp="1" noChangeAspect="1"/>
          </p:cNvPicPr>
          <p:nvPr>
            <p:ph idx="1"/>
          </p:nvPr>
        </p:nvPicPr>
        <p:blipFill>
          <a:blip r:embed="rId2"/>
          <a:stretch>
            <a:fillRect/>
          </a:stretch>
        </p:blipFill>
        <p:spPr>
          <a:xfrm>
            <a:off x="1214437" y="2164556"/>
            <a:ext cx="9763125" cy="3200400"/>
          </a:xfrm>
          <a:prstGeom prst="rect">
            <a:avLst/>
          </a:prstGeom>
        </p:spPr>
      </p:pic>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13</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837451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smtClean="0"/>
              <a:t>ThingSpeak</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14</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pic>
        <p:nvPicPr>
          <p:cNvPr id="5" name="Content Placeholder 4"/>
          <p:cNvPicPr>
            <a:picLocks noGrp="1" noChangeAspect="1"/>
          </p:cNvPicPr>
          <p:nvPr>
            <p:ph idx="1"/>
          </p:nvPr>
        </p:nvPicPr>
        <p:blipFill>
          <a:blip r:embed="rId2"/>
          <a:stretch>
            <a:fillRect/>
          </a:stretch>
        </p:blipFill>
        <p:spPr>
          <a:xfrm>
            <a:off x="1223962" y="2150269"/>
            <a:ext cx="9744075" cy="3228975"/>
          </a:xfrm>
          <a:prstGeom prst="rect">
            <a:avLst/>
          </a:prstGeom>
        </p:spPr>
      </p:pic>
    </p:spTree>
    <p:extLst>
      <p:ext uri="{BB962C8B-B14F-4D97-AF65-F5344CB8AC3E}">
        <p14:creationId xmlns:p14="http://schemas.microsoft.com/office/powerpoint/2010/main" val="3564208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smtClean="0"/>
              <a:t>ThingSpeak</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15</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pic>
        <p:nvPicPr>
          <p:cNvPr id="10" name="Content Placeholder 4"/>
          <p:cNvPicPr>
            <a:picLocks noGrp="1" noChangeAspect="1"/>
          </p:cNvPicPr>
          <p:nvPr>
            <p:ph idx="1"/>
          </p:nvPr>
        </p:nvPicPr>
        <p:blipFill>
          <a:blip r:embed="rId2"/>
          <a:stretch>
            <a:fillRect/>
          </a:stretch>
        </p:blipFill>
        <p:spPr>
          <a:xfrm>
            <a:off x="1223962" y="2150269"/>
            <a:ext cx="9744075" cy="3228975"/>
          </a:xfrm>
          <a:prstGeom prst="rect">
            <a:avLst/>
          </a:prstGeom>
        </p:spPr>
      </p:pic>
    </p:spTree>
    <p:extLst>
      <p:ext uri="{BB962C8B-B14F-4D97-AF65-F5344CB8AC3E}">
        <p14:creationId xmlns:p14="http://schemas.microsoft.com/office/powerpoint/2010/main" val="1461243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err="1" smtClean="0"/>
              <a:t>ThingView</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16</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sp>
        <p:nvSpPr>
          <p:cNvPr id="3" name="Content Placeholder 2"/>
          <p:cNvSpPr>
            <a:spLocks noGrp="1"/>
          </p:cNvSpPr>
          <p:nvPr>
            <p:ph idx="1"/>
          </p:nvPr>
        </p:nvSpPr>
        <p:spPr>
          <a:xfrm>
            <a:off x="1066800" y="1493520"/>
            <a:ext cx="3157470" cy="4541520"/>
          </a:xfrm>
        </p:spPr>
        <p:txBody>
          <a:bodyPr/>
          <a:lstStyle/>
          <a:p>
            <a:r>
              <a:rPr lang="en-US" dirty="0" smtClean="0"/>
              <a:t>The affiliated app to </a:t>
            </a:r>
            <a:r>
              <a:rPr lang="en-US" dirty="0" err="1" smtClean="0"/>
              <a:t>ThingSpeak</a:t>
            </a:r>
            <a:r>
              <a:rPr lang="en-US" dirty="0" smtClean="0"/>
              <a:t> can be used to access the recent data as well.</a:t>
            </a:r>
          </a:p>
          <a:p>
            <a:endParaRPr lang="en-US" dirty="0"/>
          </a:p>
          <a:p>
            <a:r>
              <a:rPr lang="en-US" dirty="0" smtClean="0"/>
              <a:t>All the data taken are at indoor conditions.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752" y="643943"/>
            <a:ext cx="2797069" cy="5522844"/>
          </a:xfrm>
          <a:prstGeom prst="rect">
            <a:avLst/>
          </a:prstGeom>
        </p:spPr>
      </p:pic>
    </p:spTree>
    <p:extLst>
      <p:ext uri="{BB962C8B-B14F-4D97-AF65-F5344CB8AC3E}">
        <p14:creationId xmlns:p14="http://schemas.microsoft.com/office/powerpoint/2010/main" val="742065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GSM</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a:xfrm>
            <a:off x="1066800" y="1493520"/>
            <a:ext cx="4191000" cy="4541520"/>
          </a:xfrm>
        </p:spPr>
        <p:txBody>
          <a:bodyPr/>
          <a:lstStyle/>
          <a:p>
            <a:pPr marL="0" indent="0">
              <a:buNone/>
            </a:pPr>
            <a:r>
              <a:rPr lang="en-US" dirty="0" smtClean="0"/>
              <a:t>The user can also receive an SMS briefly stating the data under specified conditions.</a:t>
            </a:r>
          </a:p>
          <a:p>
            <a:pPr marL="0" indent="0">
              <a:buNone/>
            </a:pPr>
            <a:endParaRPr lang="en-US" dirty="0"/>
          </a:p>
          <a:p>
            <a:pPr marL="0" indent="0">
              <a:buNone/>
            </a:pPr>
            <a:r>
              <a:rPr lang="en-US" dirty="0" smtClean="0"/>
              <a:t>This design can be subject to further improvement</a:t>
            </a:r>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17</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293" y="244698"/>
            <a:ext cx="3086100" cy="6001555"/>
          </a:xfrm>
          <a:prstGeom prst="rect">
            <a:avLst/>
          </a:prstGeom>
        </p:spPr>
      </p:pic>
    </p:spTree>
    <p:extLst>
      <p:ext uri="{BB962C8B-B14F-4D97-AF65-F5344CB8AC3E}">
        <p14:creationId xmlns:p14="http://schemas.microsoft.com/office/powerpoint/2010/main" val="338549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r>
              <a:rPr lang="en-US" dirty="0"/>
              <a:t>Circuit diagram of </a:t>
            </a:r>
            <a:r>
              <a:rPr lang="en-US" dirty="0" smtClean="0"/>
              <a:t>our project</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18</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99657847-EFF5-9936-34C1-7317156A9653}"/>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466850" y="1906072"/>
            <a:ext cx="9258300" cy="4037527"/>
          </a:xfrm>
          <a:prstGeom prst="rect">
            <a:avLst/>
          </a:prstGeom>
        </p:spPr>
      </p:pic>
    </p:spTree>
    <p:extLst>
      <p:ext uri="{BB962C8B-B14F-4D97-AF65-F5344CB8AC3E}">
        <p14:creationId xmlns:p14="http://schemas.microsoft.com/office/powerpoint/2010/main" val="318081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3.4 Design: </a:t>
            </a:r>
            <a:r>
              <a:rPr lang="x-none" dirty="0"/>
              <a:t>PCB Layout and 3d rendering</a:t>
            </a:r>
          </a:p>
        </p:txBody>
      </p:sp>
      <p:sp>
        <p:nvSpPr>
          <p:cNvPr id="3" name="Content Placeholder 2">
            <a:extLst>
              <a:ext uri="{FF2B5EF4-FFF2-40B4-BE49-F238E27FC236}">
                <a16:creationId xmlns="" xmlns:a16="http://schemas.microsoft.com/office/drawing/2014/main" id="{C4D0F347-53A9-8047-88A2-4DC8C452F581}"/>
              </a:ext>
            </a:extLst>
          </p:cNvPr>
          <p:cNvSpPr>
            <a:spLocks noGrp="1"/>
          </p:cNvSpPr>
          <p:nvPr>
            <p:ph idx="1"/>
          </p:nvPr>
        </p:nvSpPr>
        <p:spPr/>
        <p:txBody>
          <a:bodyPr/>
          <a:lstStyle/>
          <a:p>
            <a:r>
              <a:rPr lang="en-US" dirty="0" smtClean="0"/>
              <a:t>The following figure shows the PCB layout and the 3D rendering of the main circuit.</a:t>
            </a:r>
            <a:endParaRPr lang="x-none" dirty="0"/>
          </a:p>
        </p:txBody>
      </p:sp>
      <p:sp>
        <p:nvSpPr>
          <p:cNvPr id="6" name="Slide Number Placeholder 5">
            <a:extLst>
              <a:ext uri="{FF2B5EF4-FFF2-40B4-BE49-F238E27FC236}">
                <a16:creationId xmlns=""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19</a:t>
            </a:fld>
            <a:endParaRPr lang="x-none"/>
          </a:p>
        </p:txBody>
      </p:sp>
      <p:sp>
        <p:nvSpPr>
          <p:cNvPr id="9" name="Date Placeholder 5">
            <a:extLst>
              <a:ext uri="{FF2B5EF4-FFF2-40B4-BE49-F238E27FC236}">
                <a16:creationId xmlns=""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11" name="TextBox 10">
            <a:extLst>
              <a:ext uri="{FF2B5EF4-FFF2-40B4-BE49-F238E27FC236}">
                <a16:creationId xmlns="" xmlns:a16="http://schemas.microsoft.com/office/drawing/2014/main" id="{32466E7D-FCC0-6475-DA94-99F290D8DFA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604234" y="2526016"/>
            <a:ext cx="4843530" cy="3528073"/>
          </a:xfrm>
          <a:prstGeom prst="rect">
            <a:avLst/>
          </a:prstGeom>
        </p:spPr>
      </p:pic>
      <p:pic>
        <p:nvPicPr>
          <p:cNvPr id="5" name="Picture 4"/>
          <p:cNvPicPr>
            <a:picLocks noChangeAspect="1"/>
          </p:cNvPicPr>
          <p:nvPr/>
        </p:nvPicPr>
        <p:blipFill>
          <a:blip r:embed="rId3"/>
          <a:stretch>
            <a:fillRect/>
          </a:stretch>
        </p:blipFill>
        <p:spPr>
          <a:xfrm>
            <a:off x="5910330" y="2365608"/>
            <a:ext cx="5500620" cy="3744679"/>
          </a:xfrm>
          <a:prstGeom prst="rect">
            <a:avLst/>
          </a:prstGeom>
        </p:spPr>
      </p:pic>
    </p:spTree>
    <p:extLst>
      <p:ext uri="{BB962C8B-B14F-4D97-AF65-F5344CB8AC3E}">
        <p14:creationId xmlns:p14="http://schemas.microsoft.com/office/powerpoint/2010/main" val="821992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33012B-84B9-7349-A96C-D843A369539B}"/>
              </a:ext>
            </a:extLst>
          </p:cNvPr>
          <p:cNvSpPr>
            <a:spLocks noGrp="1"/>
          </p:cNvSpPr>
          <p:nvPr>
            <p:ph type="title"/>
          </p:nvPr>
        </p:nvSpPr>
        <p:spPr/>
        <p:txBody>
          <a:bodyPr/>
          <a:lstStyle/>
          <a:p>
            <a:r>
              <a:rPr lang="x-none" dirty="0"/>
              <a:t>Outline</a:t>
            </a:r>
          </a:p>
        </p:txBody>
      </p:sp>
      <p:sp>
        <p:nvSpPr>
          <p:cNvPr id="3" name="Content Placeholder 2">
            <a:extLst>
              <a:ext uri="{FF2B5EF4-FFF2-40B4-BE49-F238E27FC236}">
                <a16:creationId xmlns=""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x-none" dirty="0"/>
              <a:t>Summary</a:t>
            </a:r>
          </a:p>
          <a:p>
            <a:pPr marL="457200" indent="-457200">
              <a:buFont typeface="+mj-lt"/>
              <a:buAutoNum type="arabicPeriod"/>
            </a:pPr>
            <a:r>
              <a:rPr lang="en-US" dirty="0"/>
              <a:t>Introduction</a:t>
            </a:r>
            <a:endParaRPr lang="x-none" dirty="0"/>
          </a:p>
          <a:p>
            <a:pPr marL="457200" indent="-457200">
              <a:buFont typeface="+mj-lt"/>
              <a:buAutoNum type="arabicPeriod"/>
            </a:pPr>
            <a:r>
              <a:rPr lang="en-US" dirty="0"/>
              <a:t>Design</a:t>
            </a:r>
            <a:endParaRPr lang="x-none" dirty="0"/>
          </a:p>
          <a:p>
            <a:pPr marL="457200" indent="-457200">
              <a:buFont typeface="+mj-lt"/>
              <a:buAutoNum type="arabicPeriod"/>
            </a:pPr>
            <a:r>
              <a:rPr lang="en-US" dirty="0"/>
              <a:t>Implementation</a:t>
            </a:r>
            <a:endParaRPr lang="x-none" dirty="0"/>
          </a:p>
          <a:p>
            <a:pPr marL="457200" indent="-457200">
              <a:buFont typeface="+mj-lt"/>
              <a:buAutoNum type="arabicPeriod"/>
            </a:pPr>
            <a:r>
              <a:rPr lang="en-US" dirty="0"/>
              <a:t>Analysis and Evaluation</a:t>
            </a:r>
            <a:endParaRPr lang="x-none" dirty="0"/>
          </a:p>
          <a:p>
            <a:pPr marL="457200" indent="-457200">
              <a:buFont typeface="+mj-lt"/>
              <a:buAutoNum type="arabicPeriod"/>
            </a:pPr>
            <a:r>
              <a:rPr lang="en-US" dirty="0"/>
              <a:t>References</a:t>
            </a:r>
            <a:endParaRPr lang="x-none" dirty="0"/>
          </a:p>
        </p:txBody>
      </p:sp>
      <p:sp>
        <p:nvSpPr>
          <p:cNvPr id="4" name="Slide Number Placeholder 3">
            <a:extLst>
              <a:ext uri="{FF2B5EF4-FFF2-40B4-BE49-F238E27FC236}">
                <a16:creationId xmlns=""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a:t>
            </a:fld>
            <a:endParaRPr lang="x-none"/>
          </a:p>
        </p:txBody>
      </p:sp>
      <p:sp>
        <p:nvSpPr>
          <p:cNvPr id="5" name="Date Placeholder 4">
            <a:extLst>
              <a:ext uri="{FF2B5EF4-FFF2-40B4-BE49-F238E27FC236}">
                <a16:creationId xmlns=""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C.05</a:t>
            </a:r>
            <a:endParaRPr lang="x-none" dirty="0"/>
          </a:p>
        </p:txBody>
      </p:sp>
      <p:sp>
        <p:nvSpPr>
          <p:cNvPr id="6" name="Footer Placeholder 5">
            <a:extLst>
              <a:ext uri="{FF2B5EF4-FFF2-40B4-BE49-F238E27FC236}">
                <a16:creationId xmlns=""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11" name="TextBox 10">
            <a:extLst>
              <a:ext uri="{FF2B5EF4-FFF2-40B4-BE49-F238E27FC236}">
                <a16:creationId xmlns="" xmlns:a16="http://schemas.microsoft.com/office/drawing/2014/main" id="{43D012D0-622C-46B2-A624-4C1339C0A8E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err="1"/>
              <a:t>Gallary</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307" y="1574260"/>
            <a:ext cx="3965578" cy="4541837"/>
          </a:xfrm>
        </p:spPr>
      </p:pic>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20</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39" y="1574260"/>
            <a:ext cx="4717960" cy="4541837"/>
          </a:xfrm>
          <a:prstGeom prst="rect">
            <a:avLst/>
          </a:prstGeom>
        </p:spPr>
      </p:pic>
    </p:spTree>
    <p:extLst>
      <p:ext uri="{BB962C8B-B14F-4D97-AF65-F5344CB8AC3E}">
        <p14:creationId xmlns:p14="http://schemas.microsoft.com/office/powerpoint/2010/main" val="681849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smtClean="0"/>
              <a:t>Gallery</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3679" y="1493838"/>
            <a:ext cx="4218861" cy="4541837"/>
          </a:xfrm>
        </p:spPr>
      </p:pic>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21</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1706174</a:t>
            </a:r>
            <a:endParaRPr lang="en-GB" i="1" dirty="0">
              <a:solidFill>
                <a:srgbClr val="FFFF00"/>
              </a:solidFill>
              <a:latin typeface="Arial Narrow" panose="020B0606020202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105" y="1493838"/>
            <a:ext cx="4445358" cy="4765293"/>
          </a:xfrm>
          <a:prstGeom prst="rect">
            <a:avLst/>
          </a:prstGeom>
        </p:spPr>
      </p:pic>
    </p:spTree>
    <p:extLst>
      <p:ext uri="{BB962C8B-B14F-4D97-AF65-F5344CB8AC3E}">
        <p14:creationId xmlns:p14="http://schemas.microsoft.com/office/powerpoint/2010/main" val="4187546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 xmlns:a16="http://schemas.microsoft.com/office/drawing/2014/main" id="{9A5CCD3A-D4B0-7B41-958D-971CA047A6CD}"/>
              </a:ext>
            </a:extLst>
          </p:cNvPr>
          <p:cNvSpPr>
            <a:spLocks noGrp="1"/>
          </p:cNvSpPr>
          <p:nvPr>
            <p:ph idx="1"/>
          </p:nvPr>
        </p:nvSpPr>
        <p:spPr/>
        <p:txBody>
          <a:bodyPr>
            <a:normAutofit/>
          </a:bodyPr>
          <a:lstStyle/>
          <a:p>
            <a:endParaRPr lang="en-US" sz="3600" dirty="0"/>
          </a:p>
          <a:p>
            <a:r>
              <a:rPr lang="en-US" sz="3600" dirty="0"/>
              <a:t>YouTube Link: </a:t>
            </a:r>
            <a:r>
              <a:rPr lang="en-US" sz="3600" dirty="0" smtClean="0"/>
              <a:t>https</a:t>
            </a:r>
            <a:r>
              <a:rPr lang="en-US" sz="3600" dirty="0"/>
              <a:t>://</a:t>
            </a:r>
            <a:r>
              <a:rPr lang="en-US" sz="3600" dirty="0" smtClean="0"/>
              <a:t>youtu.be/VbX1BqEhhpc</a:t>
            </a:r>
            <a:endParaRPr lang="x-none" sz="3600"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22</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188720"/>
            <a:ext cx="11125200" cy="5138886"/>
          </a:xfrm>
          <a:prstGeom prst="rect">
            <a:avLst/>
          </a:prstGeom>
        </p:spPr>
      </p:pic>
    </p:spTree>
    <p:extLst>
      <p:ext uri="{BB962C8B-B14F-4D97-AF65-F5344CB8AC3E}">
        <p14:creationId xmlns:p14="http://schemas.microsoft.com/office/powerpoint/2010/main" val="4194278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 xmlns:a16="http://schemas.microsoft.com/office/drawing/2014/main" id="{9A5CCD3A-D4B0-7B41-958D-971CA047A6CD}"/>
              </a:ext>
            </a:extLst>
          </p:cNvPr>
          <p:cNvSpPr>
            <a:spLocks noGrp="1"/>
          </p:cNvSpPr>
          <p:nvPr>
            <p:ph idx="1"/>
          </p:nvPr>
        </p:nvSpPr>
        <p:spPr/>
        <p:txBody>
          <a:bodyPr>
            <a:normAutofit/>
          </a:bodyPr>
          <a:lstStyle/>
          <a:p>
            <a:endParaRPr lang="en-US" sz="3600" dirty="0"/>
          </a:p>
          <a:p>
            <a:r>
              <a:rPr lang="en-US" sz="3600" dirty="0"/>
              <a:t>YouTube Link: </a:t>
            </a:r>
            <a:r>
              <a:rPr lang="en-US" sz="3600" dirty="0" smtClean="0"/>
              <a:t>https</a:t>
            </a:r>
            <a:r>
              <a:rPr lang="en-US" sz="3600" dirty="0"/>
              <a:t>://</a:t>
            </a:r>
            <a:r>
              <a:rPr lang="en-US" sz="3600" dirty="0" smtClean="0"/>
              <a:t>youtu.be/VbX1BqEhhpc</a:t>
            </a:r>
            <a:endParaRPr lang="x-none" sz="3600"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23</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67" y="1736739"/>
            <a:ext cx="8778865" cy="4055081"/>
          </a:xfrm>
          <a:prstGeom prst="rect">
            <a:avLst/>
          </a:prstGeom>
        </p:spPr>
      </p:pic>
    </p:spTree>
    <p:extLst>
      <p:ext uri="{BB962C8B-B14F-4D97-AF65-F5344CB8AC3E}">
        <p14:creationId xmlns:p14="http://schemas.microsoft.com/office/powerpoint/2010/main" val="2525044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3" name="Content Placeholder 2">
            <a:extLst>
              <a:ext uri="{FF2B5EF4-FFF2-40B4-BE49-F238E27FC236}">
                <a16:creationId xmlns="" xmlns:a16="http://schemas.microsoft.com/office/drawing/2014/main" id="{9A5CCD3A-D4B0-7B41-958D-971CA047A6CD}"/>
              </a:ext>
            </a:extLst>
          </p:cNvPr>
          <p:cNvSpPr>
            <a:spLocks noGrp="1"/>
          </p:cNvSpPr>
          <p:nvPr>
            <p:ph idx="1"/>
          </p:nvPr>
        </p:nvSpPr>
        <p:spPr/>
        <p:txBody>
          <a:bodyPr>
            <a:normAutofit/>
          </a:bodyPr>
          <a:lstStyle/>
          <a:p>
            <a:endParaRPr lang="en-US" sz="3600" dirty="0"/>
          </a:p>
          <a:p>
            <a:r>
              <a:rPr lang="en-US" sz="3600" dirty="0"/>
              <a:t>YouTube Link: </a:t>
            </a:r>
            <a:r>
              <a:rPr lang="en-US" sz="3600" dirty="0" smtClean="0"/>
              <a:t>https</a:t>
            </a:r>
            <a:r>
              <a:rPr lang="en-US" sz="3600" dirty="0"/>
              <a:t>://</a:t>
            </a:r>
            <a:r>
              <a:rPr lang="en-US" sz="3600" dirty="0" smtClean="0"/>
              <a:t>youtu.be/VbX1BqEhhpc</a:t>
            </a:r>
            <a:endParaRPr lang="x-none" sz="3600"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24</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5316"/>
            <a:ext cx="12192000" cy="4589511"/>
          </a:xfrm>
          <a:prstGeom prst="rect">
            <a:avLst/>
          </a:prstGeom>
        </p:spPr>
      </p:pic>
    </p:spTree>
    <p:extLst>
      <p:ext uri="{BB962C8B-B14F-4D97-AF65-F5344CB8AC3E}">
        <p14:creationId xmlns:p14="http://schemas.microsoft.com/office/powerpoint/2010/main" val="2175984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25</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40" y="1226818"/>
            <a:ext cx="3996560" cy="5244007"/>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8275" y="1226819"/>
            <a:ext cx="4021196" cy="5274819"/>
          </a:xfrm>
        </p:spPr>
      </p:pic>
    </p:spTree>
    <p:extLst>
      <p:ext uri="{BB962C8B-B14F-4D97-AF65-F5344CB8AC3E}">
        <p14:creationId xmlns:p14="http://schemas.microsoft.com/office/powerpoint/2010/main" val="37548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26</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93838"/>
            <a:ext cx="3093076" cy="4541837"/>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1474789"/>
            <a:ext cx="2999977" cy="454183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302" y="1455740"/>
            <a:ext cx="3167807" cy="4560886"/>
          </a:xfrm>
          <a:prstGeom prst="rect">
            <a:avLst/>
          </a:prstGeom>
        </p:spPr>
      </p:pic>
    </p:spTree>
    <p:extLst>
      <p:ext uri="{BB962C8B-B14F-4D97-AF65-F5344CB8AC3E}">
        <p14:creationId xmlns:p14="http://schemas.microsoft.com/office/powerpoint/2010/main" val="208266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4.2 Implementation: External Links</a:t>
            </a:r>
            <a:endParaRPr lang="x-none"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27</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952EB49-4428-9A99-6192-890F980C5BF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1706175</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289" y="1416136"/>
            <a:ext cx="3167807" cy="482727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471" y="1410255"/>
            <a:ext cx="3167807" cy="4827272"/>
          </a:xfrm>
          <a:prstGeom prst="rect">
            <a:avLst/>
          </a:prstGeom>
        </p:spPr>
      </p:pic>
    </p:spTree>
    <p:extLst>
      <p:ext uri="{BB962C8B-B14F-4D97-AF65-F5344CB8AC3E}">
        <p14:creationId xmlns:p14="http://schemas.microsoft.com/office/powerpoint/2010/main" val="2656160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x-none" dirty="0"/>
          </a:p>
        </p:txBody>
      </p:sp>
      <p:sp>
        <p:nvSpPr>
          <p:cNvPr id="3" name="Content Placeholder 2">
            <a:extLst>
              <a:ext uri="{FF2B5EF4-FFF2-40B4-BE49-F238E27FC236}">
                <a16:creationId xmlns=""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x-none" sz="3200" dirty="0"/>
          </a:p>
        </p:txBody>
      </p:sp>
      <p:sp>
        <p:nvSpPr>
          <p:cNvPr id="6" name="Slide Number Placeholder 5">
            <a:extLst>
              <a:ext uri="{FF2B5EF4-FFF2-40B4-BE49-F238E27FC236}">
                <a16:creationId xmlns=""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28</a:t>
            </a:fld>
            <a:endParaRPr lang="x-none"/>
          </a:p>
        </p:txBody>
      </p:sp>
      <p:sp>
        <p:nvSpPr>
          <p:cNvPr id="9" name="Date Placeholder 5">
            <a:extLst>
              <a:ext uri="{FF2B5EF4-FFF2-40B4-BE49-F238E27FC236}">
                <a16:creationId xmlns=""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10" name="Footer Placeholder 6">
            <a:extLst>
              <a:ext uri="{FF2B5EF4-FFF2-40B4-BE49-F238E27FC236}">
                <a16:creationId xmlns=""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11" name="TextBox 10">
            <a:extLst>
              <a:ext uri="{FF2B5EF4-FFF2-40B4-BE49-F238E27FC236}">
                <a16:creationId xmlns="" xmlns:a16="http://schemas.microsoft.com/office/drawing/2014/main" id="{D4290773-DEB7-F8A5-0DDE-98A3B08ED6E1}"/>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 xmlns:a16="http://schemas.microsoft.com/office/drawing/2014/main" id="{624FE627-4B30-BCAF-2060-4ABCF5611A36}"/>
              </a:ext>
            </a:extLst>
          </p:cNvPr>
          <p:cNvSpPr>
            <a:spLocks noGrp="1"/>
          </p:cNvSpPr>
          <p:nvPr>
            <p:ph idx="1"/>
          </p:nvPr>
        </p:nvSpPr>
        <p:spPr>
          <a:xfrm>
            <a:off x="1066800" y="2215166"/>
            <a:ext cx="10058400" cy="3819874"/>
          </a:xfrm>
        </p:spPr>
        <p:txBody>
          <a:bodyPr/>
          <a:lstStyle/>
          <a:p>
            <a:endParaRPr lang="en-GB" dirty="0" smtClean="0"/>
          </a:p>
          <a:p>
            <a:r>
              <a:rPr lang="en-GB" dirty="0" smtClean="0"/>
              <a:t>We have created a portable device that is run with clean solar energy and whose data can be accessed remotely in more than one way from any place any time as long as one has internet connection.</a:t>
            </a:r>
            <a:endParaRPr lang="en-GB" dirty="0"/>
          </a:p>
        </p:txBody>
      </p:sp>
      <p:sp>
        <p:nvSpPr>
          <p:cNvPr id="4" name="Slide Number Placeholder 3">
            <a:extLst>
              <a:ext uri="{FF2B5EF4-FFF2-40B4-BE49-F238E27FC236}">
                <a16:creationId xmlns=""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29</a:t>
            </a:fld>
            <a:endParaRPr lang="x-none"/>
          </a:p>
        </p:txBody>
      </p:sp>
      <p:sp>
        <p:nvSpPr>
          <p:cNvPr id="5" name="Date Placeholder 4">
            <a:extLst>
              <a:ext uri="{FF2B5EF4-FFF2-40B4-BE49-F238E27FC236}">
                <a16:creationId xmlns=""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E0B6DBB1-0ECF-7E88-6A58-831B47A29F9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6225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9019EF6-C9F9-8E4B-90AC-5D229CB1168A}"/>
              </a:ext>
            </a:extLst>
          </p:cNvPr>
          <p:cNvSpPr>
            <a:spLocks noGrp="1"/>
          </p:cNvSpPr>
          <p:nvPr>
            <p:ph type="title"/>
          </p:nvPr>
        </p:nvSpPr>
        <p:spPr/>
        <p:txBody>
          <a:bodyPr/>
          <a:lstStyle/>
          <a:p>
            <a:r>
              <a:rPr lang="en-US" dirty="0"/>
              <a:t>1. Summary / Abstract</a:t>
            </a:r>
            <a:endParaRPr lang="x-none" dirty="0"/>
          </a:p>
        </p:txBody>
      </p:sp>
      <p:sp>
        <p:nvSpPr>
          <p:cNvPr id="5" name="Content Placeholder 4">
            <a:extLst>
              <a:ext uri="{FF2B5EF4-FFF2-40B4-BE49-F238E27FC236}">
                <a16:creationId xmlns=""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algn="just"/>
            <a:r>
              <a:rPr lang="en-US" dirty="0">
                <a:latin typeface="Arial"/>
                <a:cs typeface="Arial"/>
              </a:rPr>
              <a:t>In this EEE416 sessional course we have built </a:t>
            </a:r>
            <a:r>
              <a:rPr lang="en-US" dirty="0" smtClean="0">
                <a:latin typeface="Arial"/>
                <a:cs typeface="Arial"/>
              </a:rPr>
              <a:t>an </a:t>
            </a:r>
            <a:r>
              <a:rPr lang="en-US" dirty="0" err="1" smtClean="0">
                <a:latin typeface="Arial"/>
                <a:cs typeface="Arial"/>
              </a:rPr>
              <a:t>IoT</a:t>
            </a:r>
            <a:r>
              <a:rPr lang="en-US" dirty="0" smtClean="0">
                <a:latin typeface="Arial"/>
                <a:cs typeface="Arial"/>
              </a:rPr>
              <a:t> based environment monitoring system with integrated GSM technology</a:t>
            </a:r>
            <a:r>
              <a:rPr lang="en-US" dirty="0" smtClean="0"/>
              <a:t>. Two sensors work to find the temperature, humidity and the air quality. The values are uploaded online to a cloud system where it is shown and recorded. Warning message is sent straight to the users phone when the parameters exceed a given threshold. The entire system is powered with solar energy with battery backup.</a:t>
            </a:r>
            <a:endParaRPr lang="en-US" dirty="0" smtClean="0">
              <a:latin typeface="Arial"/>
              <a:cs typeface="Arial"/>
            </a:endParaRPr>
          </a:p>
        </p:txBody>
      </p:sp>
      <p:sp>
        <p:nvSpPr>
          <p:cNvPr id="6" name="Date Placeholder 5">
            <a:extLst>
              <a:ext uri="{FF2B5EF4-FFF2-40B4-BE49-F238E27FC236}">
                <a16:creationId xmlns=""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a:t>
            </a:r>
            <a:r>
              <a:rPr lang="en-US" dirty="0" smtClean="0"/>
              <a:t>C.05</a:t>
            </a:r>
            <a:endParaRPr lang="x-none" dirty="0"/>
          </a:p>
        </p:txBody>
      </p:sp>
      <p:sp>
        <p:nvSpPr>
          <p:cNvPr id="7" name="Footer Placeholder 6">
            <a:extLst>
              <a:ext uri="{FF2B5EF4-FFF2-40B4-BE49-F238E27FC236}">
                <a16:creationId xmlns=""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smtClean="0"/>
              <a:t>Environment Monitor</a:t>
            </a:r>
            <a:endParaRPr lang="x-none" dirty="0"/>
          </a:p>
        </p:txBody>
      </p:sp>
      <p:sp>
        <p:nvSpPr>
          <p:cNvPr id="8" name="Slide Number Placeholder 7">
            <a:extLst>
              <a:ext uri="{FF2B5EF4-FFF2-40B4-BE49-F238E27FC236}">
                <a16:creationId xmlns=""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a:t>
            </a:fld>
            <a:endParaRPr lang="x-none"/>
          </a:p>
        </p:txBody>
      </p:sp>
      <p:sp>
        <p:nvSpPr>
          <p:cNvPr id="10" name="TextBox 9">
            <a:extLst>
              <a:ext uri="{FF2B5EF4-FFF2-40B4-BE49-F238E27FC236}">
                <a16:creationId xmlns=""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278554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r>
              <a:rPr lang="en-US" sz="3600" dirty="0"/>
              <a:t/>
            </a:r>
            <a:br>
              <a:rPr lang="en-US" sz="3600" dirty="0"/>
            </a:br>
            <a:endParaRPr lang="en-GB" sz="36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55246992"/>
              </p:ext>
            </p:extLst>
          </p:nvPr>
        </p:nvGraphicFramePr>
        <p:xfrm>
          <a:off x="1066800" y="1188718"/>
          <a:ext cx="10058400" cy="4765017"/>
        </p:xfrm>
        <a:graphic>
          <a:graphicData uri="http://schemas.openxmlformats.org/drawingml/2006/table">
            <a:tbl>
              <a:tblPr firstRow="1" bandRow="1">
                <a:tableStyleId>{5C22544A-7EE6-4342-B048-85BDC9FD1C3A}</a:tableStyleId>
              </a:tblPr>
              <a:tblGrid>
                <a:gridCol w="2514600"/>
                <a:gridCol w="2514600"/>
                <a:gridCol w="2514600"/>
                <a:gridCol w="2514600"/>
              </a:tblGrid>
              <a:tr h="382669">
                <a:tc>
                  <a:txBody>
                    <a:bodyPr/>
                    <a:lstStyle/>
                    <a:p>
                      <a:r>
                        <a:rPr lang="en-US" dirty="0" smtClean="0"/>
                        <a:t>Component</a:t>
                      </a:r>
                      <a:endParaRPr lang="en-US" dirty="0"/>
                    </a:p>
                  </a:txBody>
                  <a:tcPr/>
                </a:tc>
                <a:tc>
                  <a:txBody>
                    <a:bodyPr/>
                    <a:lstStyle/>
                    <a:p>
                      <a:r>
                        <a:rPr lang="en-US" dirty="0" smtClean="0"/>
                        <a:t>Quantity</a:t>
                      </a:r>
                      <a:endParaRPr lang="en-US" dirty="0"/>
                    </a:p>
                  </a:txBody>
                  <a:tcPr/>
                </a:tc>
                <a:tc>
                  <a:txBody>
                    <a:bodyPr/>
                    <a:lstStyle/>
                    <a:p>
                      <a:r>
                        <a:rPr lang="en-US" dirty="0" smtClean="0"/>
                        <a:t>Price per Unit (</a:t>
                      </a:r>
                      <a:r>
                        <a:rPr lang="en-US" dirty="0" err="1" smtClean="0"/>
                        <a:t>Tk</a:t>
                      </a:r>
                      <a:r>
                        <a:rPr lang="en-US" dirty="0" smtClean="0"/>
                        <a:t>)</a:t>
                      </a:r>
                      <a:endParaRPr lang="en-US" dirty="0"/>
                    </a:p>
                  </a:txBody>
                  <a:tcPr/>
                </a:tc>
                <a:tc>
                  <a:txBody>
                    <a:bodyPr/>
                    <a:lstStyle/>
                    <a:p>
                      <a:r>
                        <a:rPr lang="en-US" dirty="0" smtClean="0"/>
                        <a:t>Total Price</a:t>
                      </a:r>
                      <a:r>
                        <a:rPr lang="en-US" baseline="0" dirty="0" smtClean="0"/>
                        <a:t> (</a:t>
                      </a:r>
                      <a:r>
                        <a:rPr lang="en-US" baseline="0" dirty="0" err="1" smtClean="0"/>
                        <a:t>Tk</a:t>
                      </a:r>
                      <a:r>
                        <a:rPr lang="en-US" baseline="0" dirty="0" smtClean="0"/>
                        <a:t>)</a:t>
                      </a:r>
                      <a:endParaRPr lang="en-US" dirty="0"/>
                    </a:p>
                  </a:txBody>
                  <a:tcPr/>
                </a:tc>
              </a:tr>
              <a:tr h="382669">
                <a:tc>
                  <a:txBody>
                    <a:bodyPr/>
                    <a:lstStyle/>
                    <a:p>
                      <a:r>
                        <a:rPr lang="en-US" dirty="0" smtClean="0"/>
                        <a:t>ESP8266</a:t>
                      </a:r>
                      <a:endParaRPr lang="en-US" dirty="0"/>
                    </a:p>
                  </a:txBody>
                  <a:tcPr/>
                </a:tc>
                <a:tc>
                  <a:txBody>
                    <a:bodyPr/>
                    <a:lstStyle/>
                    <a:p>
                      <a:r>
                        <a:rPr lang="en-US" dirty="0" smtClean="0"/>
                        <a:t>1</a:t>
                      </a:r>
                      <a:endParaRPr lang="en-US" dirty="0"/>
                    </a:p>
                  </a:txBody>
                  <a:tcPr/>
                </a:tc>
                <a:tc>
                  <a:txBody>
                    <a:bodyPr/>
                    <a:lstStyle/>
                    <a:p>
                      <a:r>
                        <a:rPr lang="en-US" dirty="0" smtClean="0"/>
                        <a:t>432</a:t>
                      </a:r>
                      <a:endParaRPr lang="en-US" dirty="0"/>
                    </a:p>
                  </a:txBody>
                  <a:tcPr/>
                </a:tc>
                <a:tc>
                  <a:txBody>
                    <a:bodyPr/>
                    <a:lstStyle/>
                    <a:p>
                      <a:r>
                        <a:rPr lang="en-US" dirty="0" smtClean="0"/>
                        <a:t>432</a:t>
                      </a:r>
                      <a:endParaRPr lang="en-US" dirty="0"/>
                    </a:p>
                  </a:txBody>
                  <a:tcPr/>
                </a:tc>
              </a:tr>
              <a:tr h="382669">
                <a:tc>
                  <a:txBody>
                    <a:bodyPr/>
                    <a:lstStyle/>
                    <a:p>
                      <a:r>
                        <a:rPr lang="en-US" dirty="0" smtClean="0"/>
                        <a:t>DHT11</a:t>
                      </a:r>
                      <a:endParaRPr lang="en-US" dirty="0"/>
                    </a:p>
                  </a:txBody>
                  <a:tcPr/>
                </a:tc>
                <a:tc>
                  <a:txBody>
                    <a:bodyPr/>
                    <a:lstStyle/>
                    <a:p>
                      <a:r>
                        <a:rPr lang="en-US" dirty="0" smtClean="0"/>
                        <a:t>1</a:t>
                      </a:r>
                      <a:endParaRPr lang="en-US" dirty="0"/>
                    </a:p>
                  </a:txBody>
                  <a:tcPr/>
                </a:tc>
                <a:tc>
                  <a:txBody>
                    <a:bodyPr/>
                    <a:lstStyle/>
                    <a:p>
                      <a:r>
                        <a:rPr lang="en-US" dirty="0" smtClean="0"/>
                        <a:t>136</a:t>
                      </a:r>
                      <a:endParaRPr lang="en-US" dirty="0"/>
                    </a:p>
                  </a:txBody>
                  <a:tcPr/>
                </a:tc>
                <a:tc>
                  <a:txBody>
                    <a:bodyPr/>
                    <a:lstStyle/>
                    <a:p>
                      <a:r>
                        <a:rPr lang="en-US" dirty="0" smtClean="0"/>
                        <a:t>136</a:t>
                      </a:r>
                      <a:endParaRPr lang="en-US" dirty="0"/>
                    </a:p>
                  </a:txBody>
                  <a:tcPr/>
                </a:tc>
              </a:tr>
              <a:tr h="382669">
                <a:tc>
                  <a:txBody>
                    <a:bodyPr/>
                    <a:lstStyle/>
                    <a:p>
                      <a:r>
                        <a:rPr lang="en-US" dirty="0" smtClean="0"/>
                        <a:t>MQ135</a:t>
                      </a:r>
                      <a:endParaRPr lang="en-US" dirty="0"/>
                    </a:p>
                  </a:txBody>
                  <a:tcPr/>
                </a:tc>
                <a:tc>
                  <a:txBody>
                    <a:bodyPr/>
                    <a:lstStyle/>
                    <a:p>
                      <a:r>
                        <a:rPr lang="en-US" dirty="0" smtClean="0"/>
                        <a:t>1</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r>
              <a:tr h="382669">
                <a:tc>
                  <a:txBody>
                    <a:bodyPr/>
                    <a:lstStyle/>
                    <a:p>
                      <a:r>
                        <a:rPr lang="en-US" dirty="0" smtClean="0"/>
                        <a:t>SIM800L</a:t>
                      </a:r>
                      <a:endParaRPr lang="en-US" dirty="0"/>
                    </a:p>
                  </a:txBody>
                  <a:tcPr/>
                </a:tc>
                <a:tc>
                  <a:txBody>
                    <a:bodyPr/>
                    <a:lstStyle/>
                    <a:p>
                      <a:r>
                        <a:rPr lang="en-US" dirty="0" smtClean="0"/>
                        <a:t>1</a:t>
                      </a:r>
                      <a:endParaRPr lang="en-US" dirty="0"/>
                    </a:p>
                  </a:txBody>
                  <a:tcPr/>
                </a:tc>
                <a:tc>
                  <a:txBody>
                    <a:bodyPr/>
                    <a:lstStyle/>
                    <a:p>
                      <a:r>
                        <a:rPr lang="en-US" dirty="0" smtClean="0"/>
                        <a:t>365</a:t>
                      </a:r>
                      <a:endParaRPr lang="en-US" dirty="0"/>
                    </a:p>
                  </a:txBody>
                  <a:tcPr/>
                </a:tc>
                <a:tc>
                  <a:txBody>
                    <a:bodyPr/>
                    <a:lstStyle/>
                    <a:p>
                      <a:r>
                        <a:rPr lang="en-US" dirty="0" smtClean="0"/>
                        <a:t>365</a:t>
                      </a:r>
                      <a:endParaRPr lang="en-US" dirty="0"/>
                    </a:p>
                  </a:txBody>
                  <a:tcPr/>
                </a:tc>
              </a:tr>
              <a:tr h="382669">
                <a:tc>
                  <a:txBody>
                    <a:bodyPr/>
                    <a:lstStyle/>
                    <a:p>
                      <a:r>
                        <a:rPr lang="en-US" dirty="0" smtClean="0"/>
                        <a:t>I2C</a:t>
                      </a:r>
                      <a:r>
                        <a:rPr lang="en-US" baseline="0" dirty="0" smtClean="0"/>
                        <a:t> module</a:t>
                      </a:r>
                      <a:endParaRPr lang="en-US" dirty="0"/>
                    </a:p>
                  </a:txBody>
                  <a:tcPr/>
                </a:tc>
                <a:tc>
                  <a:txBody>
                    <a:bodyPr/>
                    <a:lstStyle/>
                    <a:p>
                      <a:r>
                        <a:rPr lang="en-US" dirty="0" smtClean="0"/>
                        <a:t>1</a:t>
                      </a:r>
                      <a:endParaRPr lang="en-US" dirty="0"/>
                    </a:p>
                  </a:txBody>
                  <a:tcPr/>
                </a:tc>
                <a:tc>
                  <a:txBody>
                    <a:bodyPr/>
                    <a:lstStyle/>
                    <a:p>
                      <a:r>
                        <a:rPr lang="en-US" dirty="0" smtClean="0"/>
                        <a:t>70</a:t>
                      </a:r>
                      <a:endParaRPr lang="en-US" dirty="0"/>
                    </a:p>
                  </a:txBody>
                  <a:tcPr/>
                </a:tc>
                <a:tc>
                  <a:txBody>
                    <a:bodyPr/>
                    <a:lstStyle/>
                    <a:p>
                      <a:r>
                        <a:rPr lang="en-US" dirty="0" smtClean="0"/>
                        <a:t>70</a:t>
                      </a:r>
                      <a:endParaRPr lang="en-US" dirty="0"/>
                    </a:p>
                  </a:txBody>
                  <a:tcPr/>
                </a:tc>
              </a:tr>
              <a:tr h="382669">
                <a:tc>
                  <a:txBody>
                    <a:bodyPr/>
                    <a:lstStyle/>
                    <a:p>
                      <a:r>
                        <a:rPr lang="en-US" dirty="0" smtClean="0"/>
                        <a:t>LCD display</a:t>
                      </a:r>
                      <a:endParaRPr lang="en-US" dirty="0"/>
                    </a:p>
                  </a:txBody>
                  <a:tcPr/>
                </a:tc>
                <a:tc>
                  <a:txBody>
                    <a:bodyPr/>
                    <a:lstStyle/>
                    <a:p>
                      <a:r>
                        <a:rPr lang="en-US" dirty="0" smtClean="0"/>
                        <a:t>1</a:t>
                      </a:r>
                      <a:endParaRPr lang="en-US" dirty="0"/>
                    </a:p>
                  </a:txBody>
                  <a:tcPr/>
                </a:tc>
                <a:tc>
                  <a:txBody>
                    <a:bodyPr/>
                    <a:lstStyle/>
                    <a:p>
                      <a:r>
                        <a:rPr lang="en-US" dirty="0" smtClean="0"/>
                        <a:t>180</a:t>
                      </a:r>
                      <a:endParaRPr lang="en-US" dirty="0"/>
                    </a:p>
                  </a:txBody>
                  <a:tcPr/>
                </a:tc>
                <a:tc>
                  <a:txBody>
                    <a:bodyPr/>
                    <a:lstStyle/>
                    <a:p>
                      <a:r>
                        <a:rPr lang="en-US" dirty="0" smtClean="0"/>
                        <a:t>180</a:t>
                      </a:r>
                      <a:endParaRPr lang="en-US" dirty="0"/>
                    </a:p>
                  </a:txBody>
                  <a:tcPr/>
                </a:tc>
              </a:tr>
              <a:tr h="382669">
                <a:tc>
                  <a:txBody>
                    <a:bodyPr/>
                    <a:lstStyle/>
                    <a:p>
                      <a:r>
                        <a:rPr lang="en-US" dirty="0" smtClean="0"/>
                        <a:t>Solar Panel</a:t>
                      </a:r>
                      <a:endParaRPr lang="en-US" dirty="0"/>
                    </a:p>
                  </a:txBody>
                  <a:tcPr/>
                </a:tc>
                <a:tc>
                  <a:txBody>
                    <a:bodyPr/>
                    <a:lstStyle/>
                    <a:p>
                      <a:r>
                        <a:rPr lang="en-US" dirty="0" smtClean="0"/>
                        <a:t>3</a:t>
                      </a:r>
                      <a:endParaRPr lang="en-US" dirty="0"/>
                    </a:p>
                  </a:txBody>
                  <a:tcPr/>
                </a:tc>
                <a:tc>
                  <a:txBody>
                    <a:bodyPr/>
                    <a:lstStyle/>
                    <a:p>
                      <a:r>
                        <a:rPr lang="en-US" dirty="0" smtClean="0"/>
                        <a:t>320</a:t>
                      </a:r>
                      <a:endParaRPr lang="en-US" dirty="0"/>
                    </a:p>
                  </a:txBody>
                  <a:tcPr/>
                </a:tc>
                <a:tc>
                  <a:txBody>
                    <a:bodyPr/>
                    <a:lstStyle/>
                    <a:p>
                      <a:r>
                        <a:rPr lang="en-US" dirty="0" smtClean="0"/>
                        <a:t>960</a:t>
                      </a:r>
                      <a:endParaRPr lang="en-US" dirty="0"/>
                    </a:p>
                  </a:txBody>
                  <a:tcPr/>
                </a:tc>
              </a:tr>
              <a:tr h="660498">
                <a:tc>
                  <a:txBody>
                    <a:bodyPr/>
                    <a:lstStyle/>
                    <a:p>
                      <a:r>
                        <a:rPr lang="en-US" dirty="0" smtClean="0"/>
                        <a:t>TP4056 battery charger</a:t>
                      </a:r>
                    </a:p>
                  </a:txBody>
                  <a:tcPr/>
                </a:tc>
                <a:tc>
                  <a:txBody>
                    <a:bodyPr/>
                    <a:lstStyle/>
                    <a:p>
                      <a:r>
                        <a:rPr lang="en-US" dirty="0" smtClean="0"/>
                        <a:t>2</a:t>
                      </a:r>
                      <a:endParaRPr lang="en-US" dirty="0"/>
                    </a:p>
                  </a:txBody>
                  <a:tcPr/>
                </a:tc>
                <a:tc>
                  <a:txBody>
                    <a:bodyPr/>
                    <a:lstStyle/>
                    <a:p>
                      <a:r>
                        <a:rPr lang="en-US" dirty="0" smtClean="0"/>
                        <a:t>25</a:t>
                      </a:r>
                      <a:endParaRPr lang="en-US" dirty="0"/>
                    </a:p>
                  </a:txBody>
                  <a:tcPr/>
                </a:tc>
                <a:tc>
                  <a:txBody>
                    <a:bodyPr/>
                    <a:lstStyle/>
                    <a:p>
                      <a:r>
                        <a:rPr lang="en-US" dirty="0" smtClean="0"/>
                        <a:t>50</a:t>
                      </a:r>
                      <a:endParaRPr lang="en-US" dirty="0"/>
                    </a:p>
                  </a:txBody>
                  <a:tcPr/>
                </a:tc>
              </a:tr>
              <a:tr h="660498">
                <a:tc>
                  <a:txBody>
                    <a:bodyPr/>
                    <a:lstStyle/>
                    <a:p>
                      <a:r>
                        <a:rPr lang="en-US" dirty="0" smtClean="0"/>
                        <a:t>MT3608 boost converter</a:t>
                      </a:r>
                    </a:p>
                  </a:txBody>
                  <a:tcPr/>
                </a:tc>
                <a:tc>
                  <a:txBody>
                    <a:bodyPr/>
                    <a:lstStyle/>
                    <a:p>
                      <a:r>
                        <a:rPr lang="en-US" dirty="0" smtClean="0"/>
                        <a:t>2</a:t>
                      </a:r>
                      <a:endParaRPr lang="en-US" dirty="0"/>
                    </a:p>
                  </a:txBody>
                  <a:tcPr/>
                </a:tc>
                <a:tc>
                  <a:txBody>
                    <a:bodyPr/>
                    <a:lstStyle/>
                    <a:p>
                      <a:r>
                        <a:rPr lang="en-US" dirty="0" smtClean="0"/>
                        <a:t>70</a:t>
                      </a:r>
                      <a:endParaRPr lang="en-US" dirty="0"/>
                    </a:p>
                  </a:txBody>
                  <a:tcPr/>
                </a:tc>
                <a:tc>
                  <a:txBody>
                    <a:bodyPr/>
                    <a:lstStyle/>
                    <a:p>
                      <a:r>
                        <a:rPr lang="en-US" dirty="0" smtClean="0"/>
                        <a:t>140</a:t>
                      </a:r>
                      <a:endParaRPr lang="en-US" dirty="0"/>
                    </a:p>
                  </a:txBody>
                  <a:tcPr/>
                </a:tc>
              </a:tr>
              <a:tr h="382669">
                <a:tc>
                  <a:txBody>
                    <a:bodyPr/>
                    <a:lstStyle/>
                    <a:p>
                      <a:r>
                        <a:rPr lang="en-US" dirty="0" err="1" smtClean="0"/>
                        <a:t>Battery+holder</a:t>
                      </a:r>
                      <a:endParaRPr lang="en-US" dirty="0"/>
                    </a:p>
                  </a:txBody>
                  <a:tcPr/>
                </a:tc>
                <a:tc>
                  <a:txBody>
                    <a:bodyPr/>
                    <a:lstStyle/>
                    <a:p>
                      <a:r>
                        <a:rPr lang="en-US" dirty="0" smtClean="0"/>
                        <a:t>8</a:t>
                      </a:r>
                      <a:endParaRPr lang="en-US" dirty="0"/>
                    </a:p>
                  </a:txBody>
                  <a:tcPr/>
                </a:tc>
                <a:tc>
                  <a:txBody>
                    <a:bodyPr/>
                    <a:lstStyle/>
                    <a:p>
                      <a:r>
                        <a:rPr lang="en-US" dirty="0" smtClean="0"/>
                        <a:t>17.5</a:t>
                      </a:r>
                      <a:endParaRPr lang="en-US" dirty="0"/>
                    </a:p>
                  </a:txBody>
                  <a:tcPr/>
                </a:tc>
                <a:tc>
                  <a:txBody>
                    <a:bodyPr/>
                    <a:lstStyle/>
                    <a:p>
                      <a:r>
                        <a:rPr lang="en-US" dirty="0" smtClean="0"/>
                        <a:t>140</a:t>
                      </a:r>
                      <a:endParaRPr lang="en-US" dirty="0"/>
                    </a:p>
                  </a:txBody>
                  <a:tcPr/>
                </a:tc>
              </a:tr>
            </a:tbl>
          </a:graphicData>
        </a:graphic>
      </p:graphicFrame>
      <p:sp>
        <p:nvSpPr>
          <p:cNvPr id="4" name="Slide Number Placeholder 3">
            <a:extLst>
              <a:ext uri="{FF2B5EF4-FFF2-40B4-BE49-F238E27FC236}">
                <a16:creationId xmlns=""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30</a:t>
            </a:fld>
            <a:endParaRPr lang="x-none"/>
          </a:p>
        </p:txBody>
      </p:sp>
      <p:sp>
        <p:nvSpPr>
          <p:cNvPr id="5" name="Date Placeholder 4">
            <a:extLst>
              <a:ext uri="{FF2B5EF4-FFF2-40B4-BE49-F238E27FC236}">
                <a16:creationId xmlns=""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532769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r>
              <a:rPr lang="en-US" sz="3600" dirty="0"/>
              <a:t/>
            </a:r>
            <a:br>
              <a:rPr lang="en-US" sz="3600" dirty="0"/>
            </a:br>
            <a:endParaRPr lang="en-GB" sz="36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94246373"/>
              </p:ext>
            </p:extLst>
          </p:nvPr>
        </p:nvGraphicFramePr>
        <p:xfrm>
          <a:off x="1066800" y="1188718"/>
          <a:ext cx="10058400" cy="3427112"/>
        </p:xfrm>
        <a:graphic>
          <a:graphicData uri="http://schemas.openxmlformats.org/drawingml/2006/table">
            <a:tbl>
              <a:tblPr firstRow="1" bandRow="1">
                <a:tableStyleId>{5C22544A-7EE6-4342-B048-85BDC9FD1C3A}</a:tableStyleId>
              </a:tblPr>
              <a:tblGrid>
                <a:gridCol w="2514600"/>
                <a:gridCol w="2514600"/>
                <a:gridCol w="2514600"/>
                <a:gridCol w="2514600"/>
              </a:tblGrid>
              <a:tr h="382669">
                <a:tc>
                  <a:txBody>
                    <a:bodyPr/>
                    <a:lstStyle/>
                    <a:p>
                      <a:r>
                        <a:rPr lang="en-US" dirty="0" smtClean="0"/>
                        <a:t>Component</a:t>
                      </a:r>
                      <a:endParaRPr lang="en-US" dirty="0"/>
                    </a:p>
                  </a:txBody>
                  <a:tcPr/>
                </a:tc>
                <a:tc>
                  <a:txBody>
                    <a:bodyPr/>
                    <a:lstStyle/>
                    <a:p>
                      <a:r>
                        <a:rPr lang="en-US" dirty="0" smtClean="0"/>
                        <a:t>Quantity</a:t>
                      </a:r>
                      <a:endParaRPr lang="en-US" dirty="0"/>
                    </a:p>
                  </a:txBody>
                  <a:tcPr/>
                </a:tc>
                <a:tc>
                  <a:txBody>
                    <a:bodyPr/>
                    <a:lstStyle/>
                    <a:p>
                      <a:r>
                        <a:rPr lang="en-US" dirty="0" smtClean="0"/>
                        <a:t>Price per Unit (</a:t>
                      </a:r>
                      <a:r>
                        <a:rPr lang="en-US" dirty="0" err="1" smtClean="0"/>
                        <a:t>Tk</a:t>
                      </a:r>
                      <a:r>
                        <a:rPr lang="en-US" dirty="0" smtClean="0"/>
                        <a:t>)</a:t>
                      </a:r>
                      <a:endParaRPr lang="en-US" dirty="0"/>
                    </a:p>
                  </a:txBody>
                  <a:tcPr/>
                </a:tc>
                <a:tc>
                  <a:txBody>
                    <a:bodyPr/>
                    <a:lstStyle/>
                    <a:p>
                      <a:r>
                        <a:rPr lang="en-US" dirty="0" smtClean="0"/>
                        <a:t>Total Price</a:t>
                      </a:r>
                      <a:r>
                        <a:rPr lang="en-US" baseline="0" dirty="0" smtClean="0"/>
                        <a:t> (</a:t>
                      </a:r>
                      <a:r>
                        <a:rPr lang="en-US" baseline="0" dirty="0" err="1" smtClean="0"/>
                        <a:t>Tk</a:t>
                      </a:r>
                      <a:r>
                        <a:rPr lang="en-US" baseline="0" dirty="0" smtClean="0"/>
                        <a:t>)</a:t>
                      </a:r>
                      <a:endParaRPr lang="en-US" dirty="0"/>
                    </a:p>
                  </a:txBody>
                  <a:tcPr/>
                </a:tc>
              </a:tr>
              <a:tr h="382669">
                <a:tc>
                  <a:txBody>
                    <a:bodyPr/>
                    <a:lstStyle/>
                    <a:p>
                      <a:r>
                        <a:rPr lang="en-US" dirty="0" smtClean="0"/>
                        <a:t>PCB printing</a:t>
                      </a:r>
                      <a:endParaRPr lang="en-US" dirty="0"/>
                    </a:p>
                  </a:txBody>
                  <a:tcPr/>
                </a:tc>
                <a:tc>
                  <a:txBody>
                    <a:bodyPr/>
                    <a:lstStyle/>
                    <a:p>
                      <a:r>
                        <a:rPr lang="en-US" dirty="0" smtClean="0"/>
                        <a:t>1</a:t>
                      </a:r>
                      <a:endParaRPr lang="en-US" dirty="0"/>
                    </a:p>
                  </a:txBody>
                  <a:tcPr/>
                </a:tc>
                <a:tc>
                  <a:txBody>
                    <a:bodyPr/>
                    <a:lstStyle/>
                    <a:p>
                      <a:r>
                        <a:rPr lang="en-US" dirty="0" smtClean="0"/>
                        <a:t>263</a:t>
                      </a:r>
                      <a:endParaRPr lang="en-US" dirty="0"/>
                    </a:p>
                  </a:txBody>
                  <a:tcPr/>
                </a:tc>
                <a:tc>
                  <a:txBody>
                    <a:bodyPr/>
                    <a:lstStyle/>
                    <a:p>
                      <a:r>
                        <a:rPr lang="en-US" dirty="0" smtClean="0"/>
                        <a:t>263</a:t>
                      </a:r>
                      <a:endParaRPr lang="en-US" dirty="0"/>
                    </a:p>
                  </a:txBody>
                  <a:tcPr/>
                </a:tc>
              </a:tr>
              <a:tr h="382669">
                <a:tc>
                  <a:txBody>
                    <a:bodyPr/>
                    <a:lstStyle/>
                    <a:p>
                      <a:r>
                        <a:rPr lang="en-US" dirty="0" smtClean="0"/>
                        <a:t>Soldering</a:t>
                      </a:r>
                      <a:r>
                        <a:rPr lang="en-US" baseline="0" dirty="0" smtClean="0"/>
                        <a:t> Cost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r>
              <a:tr h="382669">
                <a:tc>
                  <a:txBody>
                    <a:bodyPr/>
                    <a:lstStyle/>
                    <a:p>
                      <a:r>
                        <a:rPr lang="en-US" dirty="0" smtClean="0"/>
                        <a:t>Miscellaneous</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500</a:t>
                      </a:r>
                      <a:endParaRPr lang="en-US" dirty="0"/>
                    </a:p>
                  </a:txBody>
                  <a:tcPr/>
                </a:tc>
              </a:tr>
              <a:tr h="382669">
                <a:tc>
                  <a:txBody>
                    <a:bodyPr/>
                    <a:lstStyle/>
                    <a:p>
                      <a:r>
                        <a:rPr lang="en-US" dirty="0" smtClean="0"/>
                        <a:t>Casing</a:t>
                      </a:r>
                      <a:endParaRPr lang="en-US" dirty="0"/>
                    </a:p>
                  </a:txBody>
                  <a:tcPr/>
                </a:tc>
                <a:tc>
                  <a:txBody>
                    <a:bodyPr/>
                    <a:lstStyle/>
                    <a:p>
                      <a:r>
                        <a:rPr lang="en-US" dirty="0" smtClean="0"/>
                        <a:t>1</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r>
              <a:tr h="382669">
                <a:tc>
                  <a:txBody>
                    <a:bodyPr/>
                    <a:lstStyle/>
                    <a:p>
                      <a:r>
                        <a:rPr lang="en-US" dirty="0" smtClean="0"/>
                        <a:t>Transport</a:t>
                      </a:r>
                      <a:endParaRPr lang="en-US" dirty="0"/>
                    </a:p>
                  </a:txBody>
                  <a:tcPr/>
                </a:tc>
                <a:tc>
                  <a:txBody>
                    <a:bodyPr/>
                    <a:lstStyle/>
                    <a:p>
                      <a:r>
                        <a:rPr lang="en-US" dirty="0" smtClean="0"/>
                        <a:t>-</a:t>
                      </a:r>
                      <a:endParaRPr lang="en-US" dirty="0"/>
                    </a:p>
                  </a:txBody>
                  <a:tcPr/>
                </a:tc>
                <a:tc>
                  <a:txBody>
                    <a:bodyPr/>
                    <a:lstStyle/>
                    <a:p>
                      <a:r>
                        <a:rPr lang="en-US" dirty="0" smtClean="0"/>
                        <a:t>800</a:t>
                      </a:r>
                      <a:endParaRPr lang="en-US" dirty="0"/>
                    </a:p>
                  </a:txBody>
                  <a:tcPr/>
                </a:tc>
                <a:tc>
                  <a:txBody>
                    <a:bodyPr/>
                    <a:lstStyle/>
                    <a:p>
                      <a:r>
                        <a:rPr lang="en-US" dirty="0" smtClean="0"/>
                        <a:t>800</a:t>
                      </a:r>
                      <a:endParaRPr lang="en-US" dirty="0"/>
                    </a:p>
                  </a:txBody>
                  <a:tcPr/>
                </a:tc>
              </a:tr>
              <a:tr h="382669">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82669">
                <a:tc>
                  <a:txBody>
                    <a:bodyPr/>
                    <a:lstStyle/>
                    <a:p>
                      <a:r>
                        <a:rPr lang="en-US" b="1" dirty="0" smtClean="0"/>
                        <a:t>TOTAL</a:t>
                      </a:r>
                      <a:endParaRPr lang="en-US" b="1" dirty="0"/>
                    </a:p>
                  </a:txBody>
                  <a:tcPr/>
                </a:tc>
                <a:tc>
                  <a:txBody>
                    <a:bodyPr/>
                    <a:lstStyle/>
                    <a:p>
                      <a:endParaRPr lang="en-US" dirty="0"/>
                    </a:p>
                  </a:txBody>
                  <a:tcPr/>
                </a:tc>
                <a:tc>
                  <a:txBody>
                    <a:bodyPr/>
                    <a:lstStyle/>
                    <a:p>
                      <a:endParaRPr lang="en-US"/>
                    </a:p>
                  </a:txBody>
                  <a:tcPr/>
                </a:tc>
                <a:tc>
                  <a:txBody>
                    <a:bodyPr/>
                    <a:lstStyle/>
                    <a:p>
                      <a:r>
                        <a:rPr lang="en-US" dirty="0" smtClean="0"/>
                        <a:t>5536</a:t>
                      </a:r>
                      <a:endParaRPr lang="en-US" dirty="0"/>
                    </a:p>
                  </a:txBody>
                  <a:tcPr/>
                </a:tc>
              </a:tr>
            </a:tbl>
          </a:graphicData>
        </a:graphic>
      </p:graphicFrame>
      <p:sp>
        <p:nvSpPr>
          <p:cNvPr id="4" name="Slide Number Placeholder 3">
            <a:extLst>
              <a:ext uri="{FF2B5EF4-FFF2-40B4-BE49-F238E27FC236}">
                <a16:creationId xmlns=""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31</a:t>
            </a:fld>
            <a:endParaRPr lang="x-none"/>
          </a:p>
        </p:txBody>
      </p:sp>
      <p:sp>
        <p:nvSpPr>
          <p:cNvPr id="5" name="Date Placeholder 4">
            <a:extLst>
              <a:ext uri="{FF2B5EF4-FFF2-40B4-BE49-F238E27FC236}">
                <a16:creationId xmlns=""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
        <p:nvSpPr>
          <p:cNvPr id="3" name="TextBox 2"/>
          <p:cNvSpPr txBox="1"/>
          <p:nvPr/>
        </p:nvSpPr>
        <p:spPr>
          <a:xfrm>
            <a:off x="1066800" y="5203065"/>
            <a:ext cx="10058400" cy="923330"/>
          </a:xfrm>
          <a:prstGeom prst="rect">
            <a:avLst/>
          </a:prstGeom>
          <a:noFill/>
        </p:spPr>
        <p:txBody>
          <a:bodyPr wrap="square" rtlCol="0">
            <a:spAutoFit/>
          </a:bodyPr>
          <a:lstStyle/>
          <a:p>
            <a:r>
              <a:rPr lang="en-US" dirty="0" smtClean="0"/>
              <a:t>NOTE: Only the components and quantities used in the finalized product are included in the cost analysis. Including all the faulty sensors, backup components and ruined ones; the actual cost of making this product is almost twice as much.</a:t>
            </a:r>
            <a:endParaRPr lang="en-US" dirty="0"/>
          </a:p>
        </p:txBody>
      </p:sp>
    </p:spTree>
    <p:extLst>
      <p:ext uri="{BB962C8B-B14F-4D97-AF65-F5344CB8AC3E}">
        <p14:creationId xmlns:p14="http://schemas.microsoft.com/office/powerpoint/2010/main" val="637130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 xmlns:a16="http://schemas.microsoft.com/office/drawing/2014/main" id="{0DA08E16-584B-D72C-0B2C-E56CD66E8DDA}"/>
              </a:ext>
            </a:extLst>
          </p:cNvPr>
          <p:cNvSpPr>
            <a:spLocks noGrp="1"/>
          </p:cNvSpPr>
          <p:nvPr>
            <p:ph idx="1"/>
          </p:nvPr>
        </p:nvSpPr>
        <p:spPr/>
        <p:txBody>
          <a:bodyPr/>
          <a:lstStyle/>
          <a:p>
            <a:r>
              <a:rPr lang="en-GB" dirty="0" smtClean="0"/>
              <a:t>The sensor can be used to monitor air quality and environment temperature and humidity of both indoor and outdoor conditions. The end product is small and noiseless. The data can be accessed remotely.</a:t>
            </a:r>
            <a:endParaRPr lang="en-GB" dirty="0"/>
          </a:p>
          <a:p>
            <a:r>
              <a:rPr lang="en-GB" dirty="0" smtClean="0"/>
              <a:t>The monitor system is solar powered with battery backup. Thus it does not pollute the surrounding environment in any way.</a:t>
            </a:r>
          </a:p>
          <a:p>
            <a:r>
              <a:rPr lang="en-GB" dirty="0" smtClean="0"/>
              <a:t>This monitor system can be used to maintain a healthy environment inside homes, schools, hospitals, workspace and factories. </a:t>
            </a:r>
            <a:endParaRPr lang="en-GB" dirty="0"/>
          </a:p>
        </p:txBody>
      </p:sp>
      <p:sp>
        <p:nvSpPr>
          <p:cNvPr id="4" name="Slide Number Placeholder 3">
            <a:extLst>
              <a:ext uri="{FF2B5EF4-FFF2-40B4-BE49-F238E27FC236}">
                <a16:creationId xmlns=""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32</a:t>
            </a:fld>
            <a:endParaRPr lang="x-none"/>
          </a:p>
        </p:txBody>
      </p:sp>
      <p:sp>
        <p:nvSpPr>
          <p:cNvPr id="5" name="Date Placeholder 4">
            <a:extLst>
              <a:ext uri="{FF2B5EF4-FFF2-40B4-BE49-F238E27FC236}">
                <a16:creationId xmlns=""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9A7AAF14-4C45-EA35-A955-9D32512D23E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1576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 xmlns:a16="http://schemas.microsoft.com/office/drawing/2014/main" id="{0DA08E16-584B-D72C-0B2C-E56CD66E8DDA}"/>
              </a:ext>
            </a:extLst>
          </p:cNvPr>
          <p:cNvSpPr>
            <a:spLocks noGrp="1"/>
          </p:cNvSpPr>
          <p:nvPr>
            <p:ph idx="1"/>
          </p:nvPr>
        </p:nvSpPr>
        <p:spPr/>
        <p:txBody>
          <a:bodyPr/>
          <a:lstStyle/>
          <a:p>
            <a:r>
              <a:rPr lang="en-GB" dirty="0" smtClean="0"/>
              <a:t>For a city as dense and polluted as Dhaka, the air quality is a major concern for the health and livelihood of it’s people. This monitor can be made more compact and cheap for the use of regular people. </a:t>
            </a:r>
          </a:p>
          <a:p>
            <a:endParaRPr lang="en-GB" dirty="0" smtClean="0"/>
          </a:p>
          <a:p>
            <a:r>
              <a:rPr lang="en-GB" dirty="0" smtClean="0"/>
              <a:t>The alarming data seen from this sensor can be a wake up call for the common people regarding the pollution happening all the time around us. </a:t>
            </a:r>
          </a:p>
        </p:txBody>
      </p:sp>
      <p:sp>
        <p:nvSpPr>
          <p:cNvPr id="4" name="Slide Number Placeholder 3">
            <a:extLst>
              <a:ext uri="{FF2B5EF4-FFF2-40B4-BE49-F238E27FC236}">
                <a16:creationId xmlns=""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33</a:t>
            </a:fld>
            <a:endParaRPr lang="x-none"/>
          </a:p>
        </p:txBody>
      </p:sp>
      <p:sp>
        <p:nvSpPr>
          <p:cNvPr id="5" name="Date Placeholder 4">
            <a:extLst>
              <a:ext uri="{FF2B5EF4-FFF2-40B4-BE49-F238E27FC236}">
                <a16:creationId xmlns=""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EF58B718-7F3C-3ADD-2AD1-559848874AE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49217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 xmlns:a16="http://schemas.microsoft.com/office/drawing/2014/main" id="{8ADF71AF-DB81-A1C1-3DD7-359C91B48405}"/>
              </a:ext>
            </a:extLst>
          </p:cNvPr>
          <p:cNvSpPr>
            <a:spLocks noGrp="1"/>
          </p:cNvSpPr>
          <p:nvPr>
            <p:ph idx="1"/>
          </p:nvPr>
        </p:nvSpPr>
        <p:spPr>
          <a:xfrm>
            <a:off x="1066800" y="2820472"/>
            <a:ext cx="10058400" cy="3214567"/>
          </a:xfrm>
        </p:spPr>
        <p:txBody>
          <a:bodyPr/>
          <a:lstStyle/>
          <a:p>
            <a:r>
              <a:rPr lang="en-GB" dirty="0" smtClean="0"/>
              <a:t>The monitor system is run entirely on renewable solar power. The monitor can run directly under sunlight at daytime and use the battery backup during the absence of sufficient sunlight or at night.</a:t>
            </a:r>
            <a:endParaRPr lang="en-GB" dirty="0"/>
          </a:p>
        </p:txBody>
      </p:sp>
      <p:sp>
        <p:nvSpPr>
          <p:cNvPr id="4" name="Slide Number Placeholder 3">
            <a:extLst>
              <a:ext uri="{FF2B5EF4-FFF2-40B4-BE49-F238E27FC236}">
                <a16:creationId xmlns=""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34</a:t>
            </a:fld>
            <a:endParaRPr lang="x-none"/>
          </a:p>
        </p:txBody>
      </p:sp>
      <p:sp>
        <p:nvSpPr>
          <p:cNvPr id="5" name="Date Placeholder 4">
            <a:extLst>
              <a:ext uri="{FF2B5EF4-FFF2-40B4-BE49-F238E27FC236}">
                <a16:creationId xmlns=""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8" name="TextBox 7">
            <a:extLst>
              <a:ext uri="{FF2B5EF4-FFF2-40B4-BE49-F238E27FC236}">
                <a16:creationId xmlns="" xmlns:a16="http://schemas.microsoft.com/office/drawing/2014/main" id="{6672CFD0-6130-E23B-5F91-AD03A84FF4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 xmlns:a16="http://schemas.microsoft.com/office/drawing/2014/main" id="{8ADF71AF-DB81-A1C1-3DD7-359C91B48405}"/>
              </a:ext>
            </a:extLst>
          </p:cNvPr>
          <p:cNvSpPr>
            <a:spLocks noGrp="1"/>
          </p:cNvSpPr>
          <p:nvPr>
            <p:ph idx="1"/>
          </p:nvPr>
        </p:nvSpPr>
        <p:spPr/>
        <p:txBody>
          <a:bodyPr>
            <a:normAutofit/>
          </a:bodyPr>
          <a:lstStyle/>
          <a:p>
            <a:pPr marL="514350" indent="-514350">
              <a:buAutoNum type="arabicPeriod"/>
            </a:pPr>
            <a:r>
              <a:rPr lang="en-GB" sz="2800" dirty="0" smtClean="0"/>
              <a:t>Individual Contribution of Each Team Members</a:t>
            </a:r>
          </a:p>
          <a:p>
            <a:pPr marL="514350" indent="-514350">
              <a:buAutoNum type="arabicPeriod"/>
            </a:pPr>
            <a:r>
              <a:rPr lang="en-GB" sz="2800" dirty="0" smtClean="0"/>
              <a:t>Mode Of Team Work</a:t>
            </a:r>
          </a:p>
          <a:p>
            <a:pPr marL="0" indent="0">
              <a:buNone/>
            </a:pPr>
            <a:r>
              <a:rPr lang="en-GB" sz="2800" dirty="0" smtClean="0"/>
              <a:t>3  </a:t>
            </a:r>
            <a:r>
              <a:rPr lang="en-GB" sz="2800" dirty="0"/>
              <a:t>Diversity Statement of Team</a:t>
            </a:r>
          </a:p>
          <a:p>
            <a:pPr marL="0" indent="0">
              <a:buNone/>
            </a:pPr>
            <a:r>
              <a:rPr lang="en-GB" sz="2800" dirty="0" smtClean="0"/>
              <a:t>4  </a:t>
            </a:r>
            <a:r>
              <a:rPr lang="en-GB" sz="2800" dirty="0"/>
              <a:t>Log Book of Project </a:t>
            </a:r>
            <a:r>
              <a:rPr lang="en-GB" sz="2800" dirty="0" err="1"/>
              <a:t>Impelementation</a:t>
            </a:r>
            <a:endParaRPr lang="en-GB" sz="2800" dirty="0"/>
          </a:p>
        </p:txBody>
      </p:sp>
      <p:sp>
        <p:nvSpPr>
          <p:cNvPr id="4" name="Slide Number Placeholder 3">
            <a:extLst>
              <a:ext uri="{FF2B5EF4-FFF2-40B4-BE49-F238E27FC236}">
                <a16:creationId xmlns=""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35</a:t>
            </a:fld>
            <a:endParaRPr lang="x-none"/>
          </a:p>
        </p:txBody>
      </p:sp>
      <p:sp>
        <p:nvSpPr>
          <p:cNvPr id="5" name="Date Placeholder 4">
            <a:extLst>
              <a:ext uri="{FF2B5EF4-FFF2-40B4-BE49-F238E27FC236}">
                <a16:creationId xmlns=""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6781362F-3C3E-5664-9751-6640D7AF577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5090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000" dirty="0" err="1" smtClean="0"/>
              <a:t>Shafim</a:t>
            </a:r>
            <a:r>
              <a:rPr lang="en-GB" sz="2000" dirty="0" smtClean="0"/>
              <a:t> (1706172)-GSM, solar</a:t>
            </a:r>
          </a:p>
          <a:p>
            <a:pPr marL="0" indent="0">
              <a:buNone/>
            </a:pPr>
            <a:r>
              <a:rPr lang="en-GB" sz="2000" dirty="0" err="1" smtClean="0"/>
              <a:t>Rafat</a:t>
            </a:r>
            <a:r>
              <a:rPr lang="en-GB" sz="2000" dirty="0" smtClean="0"/>
              <a:t> (1706173)- PCB designing</a:t>
            </a:r>
          </a:p>
          <a:p>
            <a:pPr marL="0" indent="0">
              <a:buNone/>
            </a:pPr>
            <a:r>
              <a:rPr lang="en-GB" sz="2000" dirty="0" err="1" smtClean="0"/>
              <a:t>Subah</a:t>
            </a:r>
            <a:r>
              <a:rPr lang="en-GB" sz="2000" dirty="0" smtClean="0"/>
              <a:t> (1706174)-PCB design, GSM, sensors.</a:t>
            </a:r>
          </a:p>
          <a:p>
            <a:pPr marL="0" indent="0">
              <a:buNone/>
            </a:pPr>
            <a:r>
              <a:rPr lang="en-GB" sz="2000" dirty="0" err="1" smtClean="0"/>
              <a:t>Farhan</a:t>
            </a:r>
            <a:r>
              <a:rPr lang="en-GB" sz="2000" dirty="0" smtClean="0"/>
              <a:t>(1706175)- Solar, GSM, </a:t>
            </a:r>
            <a:r>
              <a:rPr lang="en-GB" sz="2000" dirty="0" err="1" smtClean="0"/>
              <a:t>ThingSpeak</a:t>
            </a:r>
            <a:r>
              <a:rPr lang="en-GB" sz="2000" dirty="0" smtClean="0"/>
              <a:t> cloud</a:t>
            </a:r>
          </a:p>
          <a:p>
            <a:pPr marL="0" indent="0">
              <a:buNone/>
            </a:pPr>
            <a:r>
              <a:rPr lang="en-GB" sz="2000" dirty="0" smtClean="0"/>
              <a:t>Joy(1706189)- Solar, LCD display</a:t>
            </a:r>
          </a:p>
          <a:p>
            <a:pPr marL="0" indent="0">
              <a:buNone/>
            </a:pPr>
            <a:endParaRPr lang="en-GB" sz="2000" dirty="0"/>
          </a:p>
          <a:p>
            <a:pPr marL="0" indent="0">
              <a:buNone/>
            </a:pPr>
            <a:r>
              <a:rPr lang="en-GB" sz="2000" dirty="0" smtClean="0"/>
              <a:t>While some members may have focused more on certain aspects of the project, all of us were present and helping each other out </a:t>
            </a:r>
            <a:endParaRPr lang="en-GB" sz="2000" dirty="0"/>
          </a:p>
        </p:txBody>
      </p:sp>
      <p:sp>
        <p:nvSpPr>
          <p:cNvPr id="4" name="Slide Number Placeholder 3">
            <a:extLst>
              <a:ext uri="{FF2B5EF4-FFF2-40B4-BE49-F238E27FC236}">
                <a16:creationId xmlns=""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36</a:t>
            </a:fld>
            <a:endParaRPr lang="x-none"/>
          </a:p>
        </p:txBody>
      </p:sp>
      <p:sp>
        <p:nvSpPr>
          <p:cNvPr id="5" name="Date Placeholder 4">
            <a:extLst>
              <a:ext uri="{FF2B5EF4-FFF2-40B4-BE49-F238E27FC236}">
                <a16:creationId xmlns=""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67C5014D-E724-98D1-08B1-D54FCF40FA6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408797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50AC-A28B-BFBC-FBA4-9DE600AE3A7D}"/>
              </a:ext>
            </a:extLst>
          </p:cNvPr>
          <p:cNvSpPr>
            <a:spLocks noGrp="1"/>
          </p:cNvSpPr>
          <p:nvPr>
            <p:ph type="title"/>
          </p:nvPr>
        </p:nvSpPr>
        <p:spPr/>
        <p:txBody>
          <a:bodyPr>
            <a:noAutofit/>
          </a:bodyPr>
          <a:lstStyle/>
          <a:p>
            <a:r>
              <a:rPr lang="en-GB" sz="3600" dirty="0"/>
              <a:t>6.2 Mode of </a:t>
            </a:r>
            <a:r>
              <a:rPr lang="en-GB" sz="3600" dirty="0" err="1"/>
              <a:t>TeamWork</a:t>
            </a:r>
            <a:r>
              <a:rPr lang="en-GB" sz="3600" dirty="0"/>
              <a:t> and Diversity</a:t>
            </a:r>
          </a:p>
        </p:txBody>
      </p:sp>
      <p:sp>
        <p:nvSpPr>
          <p:cNvPr id="4" name="Slide Number Placeholder 3">
            <a:extLst>
              <a:ext uri="{FF2B5EF4-FFF2-40B4-BE49-F238E27FC236}">
                <a16:creationId xmlns=""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37</a:t>
            </a:fld>
            <a:endParaRPr lang="x-none"/>
          </a:p>
        </p:txBody>
      </p:sp>
      <p:sp>
        <p:nvSpPr>
          <p:cNvPr id="5" name="Date Placeholder 4">
            <a:extLst>
              <a:ext uri="{FF2B5EF4-FFF2-40B4-BE49-F238E27FC236}">
                <a16:creationId xmlns=""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32A2B3C6-2150-2AC1-2313-1E012018FF6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600419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sp>
        <p:nvSpPr>
          <p:cNvPr id="3" name="Content Placeholder 2">
            <a:extLst>
              <a:ext uri="{FF2B5EF4-FFF2-40B4-BE49-F238E27FC236}">
                <a16:creationId xmlns="" xmlns:a16="http://schemas.microsoft.com/office/drawing/2014/main" id="{8ADF71AF-DB81-A1C1-3DD7-359C91B48405}"/>
              </a:ext>
            </a:extLst>
          </p:cNvPr>
          <p:cNvSpPr>
            <a:spLocks noGrp="1"/>
          </p:cNvSpPr>
          <p:nvPr>
            <p:ph idx="1"/>
          </p:nvPr>
        </p:nvSpPr>
        <p:spPr>
          <a:xfrm>
            <a:off x="1066800" y="2202286"/>
            <a:ext cx="10058400" cy="3832753"/>
          </a:xfrm>
        </p:spPr>
        <p:txBody>
          <a:bodyPr>
            <a:normAutofit/>
          </a:bodyPr>
          <a:lstStyle/>
          <a:p>
            <a:pPr marL="0" indent="0">
              <a:buNone/>
            </a:pPr>
            <a:r>
              <a:rPr lang="en-US" sz="2800" dirty="0" smtClean="0"/>
              <a:t>At the time of making this slide,763 entries have been uploaded to </a:t>
            </a:r>
            <a:r>
              <a:rPr lang="en-US" sz="2800" dirty="0" err="1" smtClean="0"/>
              <a:t>ThingSpeak</a:t>
            </a:r>
            <a:r>
              <a:rPr lang="en-US" sz="2800" dirty="0" smtClean="0"/>
              <a:t> from 3</a:t>
            </a:r>
            <a:r>
              <a:rPr lang="en-US" sz="2800" baseline="30000" dirty="0" smtClean="0"/>
              <a:t>rd</a:t>
            </a:r>
            <a:r>
              <a:rPr lang="en-US" sz="2800" dirty="0" smtClean="0"/>
              <a:t> August 2022 to 31</a:t>
            </a:r>
            <a:r>
              <a:rPr lang="en-US" sz="2800" baseline="30000" dirty="0" smtClean="0"/>
              <a:t>st</a:t>
            </a:r>
            <a:r>
              <a:rPr lang="en-US" sz="2800" dirty="0" smtClean="0"/>
              <a:t> August 2022.</a:t>
            </a:r>
          </a:p>
        </p:txBody>
      </p:sp>
      <p:sp>
        <p:nvSpPr>
          <p:cNvPr id="4" name="Slide Number Placeholder 3">
            <a:extLst>
              <a:ext uri="{FF2B5EF4-FFF2-40B4-BE49-F238E27FC236}">
                <a16:creationId xmlns=""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38</a:t>
            </a:fld>
            <a:endParaRPr lang="x-none"/>
          </a:p>
        </p:txBody>
      </p:sp>
      <p:sp>
        <p:nvSpPr>
          <p:cNvPr id="5" name="Date Placeholder 4">
            <a:extLst>
              <a:ext uri="{FF2B5EF4-FFF2-40B4-BE49-F238E27FC236}">
                <a16:creationId xmlns=""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6" name="Footer Placeholder 5">
            <a:extLst>
              <a:ext uri="{FF2B5EF4-FFF2-40B4-BE49-F238E27FC236}">
                <a16:creationId xmlns=""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7" name="TextBox 6">
            <a:extLst>
              <a:ext uri="{FF2B5EF4-FFF2-40B4-BE49-F238E27FC236}">
                <a16:creationId xmlns=""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84443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674254"/>
            <a:ext cx="10058400" cy="1184856"/>
          </a:xfrm>
        </p:spPr>
        <p:txBody>
          <a:bodyPr>
            <a:normAutofit fontScale="90000"/>
          </a:bodyPr>
          <a:lstStyle/>
          <a:p>
            <a:pPr algn="ctr"/>
            <a:r>
              <a:rPr lang="en-US" dirty="0" smtClean="0">
                <a:solidFill>
                  <a:srgbClr val="FF0000"/>
                </a:solidFill>
                <a:latin typeface="Berlin Sans FB" panose="020E0602020502020306" pitchFamily="34" charset="0"/>
              </a:rPr>
              <a:t>THANK YOU!</a:t>
            </a:r>
            <a:br>
              <a:rPr lang="en-US" dirty="0" smtClean="0">
                <a:solidFill>
                  <a:srgbClr val="FF0000"/>
                </a:solidFill>
                <a:latin typeface="Berlin Sans FB" panose="020E0602020502020306" pitchFamily="34" charset="0"/>
              </a:rPr>
            </a:br>
            <a:r>
              <a:rPr lang="en-US" dirty="0">
                <a:solidFill>
                  <a:srgbClr val="FF0000"/>
                </a:solidFill>
                <a:latin typeface="Berlin Sans FB" panose="020E0602020502020306" pitchFamily="34" charset="0"/>
              </a:rPr>
              <a:t/>
            </a:r>
            <a:br>
              <a:rPr lang="en-US" dirty="0">
                <a:solidFill>
                  <a:srgbClr val="FF0000"/>
                </a:solidFill>
                <a:latin typeface="Berlin Sans FB" panose="020E0602020502020306" pitchFamily="34" charset="0"/>
              </a:rPr>
            </a:br>
            <a:r>
              <a:rPr lang="en-US" dirty="0" smtClean="0">
                <a:solidFill>
                  <a:srgbClr val="FF0000"/>
                </a:solidFill>
                <a:latin typeface="Berlin Sans FB" panose="020E0602020502020306" pitchFamily="34" charset="0"/>
              </a:rPr>
              <a:t>ANY QUESTIONS?</a:t>
            </a:r>
            <a:endParaRPr lang="en-US" dirty="0">
              <a:solidFill>
                <a:srgbClr val="FF0000"/>
              </a:solidFill>
              <a:latin typeface="Berlin Sans FB" panose="020E0602020502020306" pitchFamily="34" charset="0"/>
            </a:endParaRPr>
          </a:p>
        </p:txBody>
      </p:sp>
      <p:sp>
        <p:nvSpPr>
          <p:cNvPr id="4" name="Date Placeholder 3"/>
          <p:cNvSpPr>
            <a:spLocks noGrp="1"/>
          </p:cNvSpPr>
          <p:nvPr>
            <p:ph type="dt" sz="half" idx="10"/>
          </p:nvPr>
        </p:nvSpPr>
        <p:spPr/>
        <p:txBody>
          <a:bodyPr/>
          <a:lstStyle/>
          <a:p>
            <a:r>
              <a:rPr lang="en-US" smtClean="0"/>
              <a:t>EEE 416 (2022) – Final Project Group A.XY</a:t>
            </a:r>
            <a:endParaRPr lang="x-none" dirty="0"/>
          </a:p>
        </p:txBody>
      </p:sp>
      <p:sp>
        <p:nvSpPr>
          <p:cNvPr id="5" name="Footer Placeholder 4"/>
          <p:cNvSpPr>
            <a:spLocks noGrp="1"/>
          </p:cNvSpPr>
          <p:nvPr>
            <p:ph type="ftr" sz="quarter" idx="11"/>
          </p:nvPr>
        </p:nvSpPr>
        <p:spPr/>
        <p:txBody>
          <a:bodyPr/>
          <a:lstStyle/>
          <a:p>
            <a:pPr algn="ctr"/>
            <a:r>
              <a:rPr lang="x-none" smtClean="0"/>
              <a:t>Title of the Project</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pPr/>
              <a:t>39</a:t>
            </a:fld>
            <a:endParaRPr lang="x-none" dirty="0"/>
          </a:p>
        </p:txBody>
      </p:sp>
    </p:spTree>
    <p:extLst>
      <p:ext uri="{BB962C8B-B14F-4D97-AF65-F5344CB8AC3E}">
        <p14:creationId xmlns:p14="http://schemas.microsoft.com/office/powerpoint/2010/main" val="152534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9019EF6-C9F9-8E4B-90AC-5D229CB1168A}"/>
              </a:ext>
            </a:extLst>
          </p:cNvPr>
          <p:cNvSpPr>
            <a:spLocks noGrp="1"/>
          </p:cNvSpPr>
          <p:nvPr>
            <p:ph type="title"/>
          </p:nvPr>
        </p:nvSpPr>
        <p:spPr/>
        <p:txBody>
          <a:bodyPr/>
          <a:lstStyle/>
          <a:p>
            <a:r>
              <a:rPr lang="en-US" dirty="0"/>
              <a:t>2. Introduction</a:t>
            </a:r>
            <a:endParaRPr lang="x-none" dirty="0"/>
          </a:p>
        </p:txBody>
      </p:sp>
      <p:sp>
        <p:nvSpPr>
          <p:cNvPr id="5" name="Content Placeholder 4">
            <a:extLst>
              <a:ext uri="{FF2B5EF4-FFF2-40B4-BE49-F238E27FC236}">
                <a16:creationId xmlns="" xmlns:a16="http://schemas.microsoft.com/office/drawing/2014/main" id="{51B2C38B-4AC5-9248-B4C6-67239E72DC1E}"/>
              </a:ext>
            </a:extLst>
          </p:cNvPr>
          <p:cNvSpPr>
            <a:spLocks noGrp="1"/>
          </p:cNvSpPr>
          <p:nvPr>
            <p:ph idx="1"/>
          </p:nvPr>
        </p:nvSpPr>
        <p:spPr/>
        <p:txBody>
          <a:bodyPr vert="horz" lIns="91440" tIns="45720" rIns="91440" bIns="45720" rtlCol="0" anchor="t">
            <a:normAutofit/>
          </a:bodyPr>
          <a:lstStyle/>
          <a:p>
            <a:pPr marL="0" indent="0">
              <a:buNone/>
            </a:pPr>
            <a:r>
              <a:rPr lang="en-US" dirty="0" smtClean="0">
                <a:latin typeface="Arial"/>
                <a:cs typeface="Arial"/>
              </a:rPr>
              <a:t>The air we breath in has a direct effect on our health. As such ensuring a healthy environment with good quality air should be imperative. The first step to do so is to monitor our surrounding environment. The monitor system we have built can help us get real time reading of the air quality remotely. With this we can identify the activities directly affecting the surrounding air and help maintain a healthy environment. </a:t>
            </a:r>
            <a:endParaRPr lang="en-US" dirty="0">
              <a:latin typeface="Arial"/>
              <a:cs typeface="Arial"/>
            </a:endParaRPr>
          </a:p>
        </p:txBody>
      </p:sp>
      <p:sp>
        <p:nvSpPr>
          <p:cNvPr id="6" name="Date Placeholder 5">
            <a:extLst>
              <a:ext uri="{FF2B5EF4-FFF2-40B4-BE49-F238E27FC236}">
                <a16:creationId xmlns=""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a:t>
            </a:r>
            <a:r>
              <a:rPr lang="en-US" dirty="0" smtClean="0"/>
              <a:t>C.05</a:t>
            </a:r>
            <a:endParaRPr lang="x-none" dirty="0"/>
          </a:p>
        </p:txBody>
      </p:sp>
      <p:sp>
        <p:nvSpPr>
          <p:cNvPr id="7" name="Footer Placeholder 6">
            <a:extLst>
              <a:ext uri="{FF2B5EF4-FFF2-40B4-BE49-F238E27FC236}">
                <a16:creationId xmlns=""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smtClean="0"/>
              <a:t>Environment Monitor</a:t>
            </a:r>
            <a:endParaRPr lang="x-none" dirty="0"/>
          </a:p>
        </p:txBody>
      </p:sp>
      <p:sp>
        <p:nvSpPr>
          <p:cNvPr id="8" name="Slide Number Placeholder 7">
            <a:extLst>
              <a:ext uri="{FF2B5EF4-FFF2-40B4-BE49-F238E27FC236}">
                <a16:creationId xmlns=""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4</a:t>
            </a:fld>
            <a:endParaRPr lang="x-none"/>
          </a:p>
        </p:txBody>
      </p:sp>
      <p:sp>
        <p:nvSpPr>
          <p:cNvPr id="10" name="TextBox 9">
            <a:extLst>
              <a:ext uri="{FF2B5EF4-FFF2-40B4-BE49-F238E27FC236}">
                <a16:creationId xmlns="" xmlns:a16="http://schemas.microsoft.com/office/drawing/2014/main" id="{FB4113EF-FC58-6A2C-48BE-FBF99C4B1ED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984699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CBF11D-A416-0F4E-9F78-0DF2456C744E}"/>
              </a:ext>
            </a:extLst>
          </p:cNvPr>
          <p:cNvSpPr>
            <a:spLocks noGrp="1"/>
          </p:cNvSpPr>
          <p:nvPr>
            <p:ph type="title"/>
          </p:nvPr>
        </p:nvSpPr>
        <p:spPr/>
        <p:txBody>
          <a:bodyPr/>
          <a:lstStyle/>
          <a:p>
            <a:r>
              <a:rPr lang="en-US" dirty="0"/>
              <a:t>7. </a:t>
            </a:r>
            <a:r>
              <a:rPr lang="x-none" dirty="0"/>
              <a:t>References</a:t>
            </a:r>
          </a:p>
        </p:txBody>
      </p:sp>
      <p:sp>
        <p:nvSpPr>
          <p:cNvPr id="3" name="Content Placeholder 2">
            <a:extLst>
              <a:ext uri="{FF2B5EF4-FFF2-40B4-BE49-F238E27FC236}">
                <a16:creationId xmlns="" xmlns:a16="http://schemas.microsoft.com/office/drawing/2014/main" id="{99A9824A-37CE-5047-8E24-58FA9D659E94}"/>
              </a:ext>
            </a:extLst>
          </p:cNvPr>
          <p:cNvSpPr>
            <a:spLocks noGrp="1"/>
          </p:cNvSpPr>
          <p:nvPr>
            <p:ph idx="1"/>
          </p:nvPr>
        </p:nvSpPr>
        <p:spPr/>
        <p:txBody>
          <a:bodyPr/>
          <a:lstStyle/>
          <a:p>
            <a:r>
              <a:rPr lang="x-none" dirty="0"/>
              <a:t>Add any and all references here, for websites, give URL. Include any research articles, datasheets, handbooks, reference manuals used in the project.</a:t>
            </a:r>
            <a:r>
              <a:rPr lang="en-US" dirty="0"/>
              <a:t> In presentation, just show this slide, no need to explain.</a:t>
            </a:r>
            <a:endParaRPr lang="x-none" dirty="0"/>
          </a:p>
        </p:txBody>
      </p:sp>
      <p:sp>
        <p:nvSpPr>
          <p:cNvPr id="4" name="Date Placeholder 3">
            <a:extLst>
              <a:ext uri="{FF2B5EF4-FFF2-40B4-BE49-F238E27FC236}">
                <a16:creationId xmlns=""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a:t>
            </a:r>
            <a:r>
              <a:rPr lang="en-US" dirty="0" smtClean="0"/>
              <a:t>C2.05</a:t>
            </a:r>
            <a:endParaRPr lang="x-none" dirty="0"/>
          </a:p>
        </p:txBody>
      </p:sp>
      <p:sp>
        <p:nvSpPr>
          <p:cNvPr id="6" name="Slide Number Placeholder 5">
            <a:extLst>
              <a:ext uri="{FF2B5EF4-FFF2-40B4-BE49-F238E27FC236}">
                <a16:creationId xmlns=""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40</a:t>
            </a:fld>
            <a:endParaRPr lang="x-none"/>
          </a:p>
        </p:txBody>
      </p:sp>
      <p:sp>
        <p:nvSpPr>
          <p:cNvPr id="5" name="Footer Placeholder 4">
            <a:extLst>
              <a:ext uri="{FF2B5EF4-FFF2-40B4-BE49-F238E27FC236}">
                <a16:creationId xmlns="" xmlns:a16="http://schemas.microsoft.com/office/drawing/2014/main" id="{1C879CCC-2513-EADF-D5E3-66E952D336B4}"/>
              </a:ext>
            </a:extLst>
          </p:cNvPr>
          <p:cNvSpPr>
            <a:spLocks noGrp="1"/>
          </p:cNvSpPr>
          <p:nvPr>
            <p:ph type="ftr" sz="quarter" idx="11"/>
          </p:nvPr>
        </p:nvSpPr>
        <p:spPr/>
        <p:txBody>
          <a:bodyPr/>
          <a:lstStyle/>
          <a:p>
            <a:pPr algn="ctr"/>
            <a:r>
              <a:rPr lang="en-US" dirty="0" smtClean="0"/>
              <a:t>Environment Monitor</a:t>
            </a:r>
            <a:endParaRPr lang="x-none" dirty="0"/>
          </a:p>
        </p:txBody>
      </p:sp>
      <p:sp>
        <p:nvSpPr>
          <p:cNvPr id="7" name="TextBox 6">
            <a:extLst>
              <a:ext uri="{FF2B5EF4-FFF2-40B4-BE49-F238E27FC236}">
                <a16:creationId xmlns="" xmlns:a16="http://schemas.microsoft.com/office/drawing/2014/main" id="{082AC141-FFE5-3761-9276-1F661A0E6FB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05554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Components</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pPr marL="0" indent="0">
              <a:buNone/>
            </a:pPr>
            <a:r>
              <a:rPr lang="en-US" dirty="0" smtClean="0"/>
              <a:t>The components used in this project are:</a:t>
            </a:r>
            <a:endParaRPr lang="en-US" dirty="0"/>
          </a:p>
          <a:p>
            <a:pPr marL="457200" indent="-457200">
              <a:buAutoNum type="alphaUcPeriod"/>
            </a:pPr>
            <a:r>
              <a:rPr lang="en-US" dirty="0" smtClean="0"/>
              <a:t>Main Circuit Components:</a:t>
            </a:r>
          </a:p>
          <a:p>
            <a:r>
              <a:rPr lang="en-US" dirty="0" err="1" smtClean="0"/>
              <a:t>NodeMCU</a:t>
            </a:r>
            <a:r>
              <a:rPr lang="en-US" dirty="0" smtClean="0"/>
              <a:t> ESP8266 microcontroller</a:t>
            </a:r>
          </a:p>
          <a:p>
            <a:r>
              <a:rPr lang="en-US" dirty="0" smtClean="0"/>
              <a:t>DHT11: Temperature and Humidity sensor</a:t>
            </a:r>
          </a:p>
          <a:p>
            <a:r>
              <a:rPr lang="en-US" dirty="0" smtClean="0"/>
              <a:t>MQ135: Gas sensor</a:t>
            </a:r>
          </a:p>
          <a:p>
            <a:r>
              <a:rPr lang="en-US" dirty="0" smtClean="0"/>
              <a:t>SIM800L</a:t>
            </a:r>
          </a:p>
          <a:p>
            <a:r>
              <a:rPr lang="en-US" dirty="0" smtClean="0"/>
              <a:t>I2C adapter</a:t>
            </a:r>
          </a:p>
          <a:p>
            <a:r>
              <a:rPr lang="en-US" dirty="0" smtClean="0"/>
              <a:t>LCD display</a:t>
            </a:r>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5</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642175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Components</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pPr marL="0" indent="0">
              <a:buNone/>
            </a:pPr>
            <a:r>
              <a:rPr lang="en-US" dirty="0" smtClean="0"/>
              <a:t>The components used in this project are:</a:t>
            </a:r>
            <a:endParaRPr lang="en-US" dirty="0"/>
          </a:p>
          <a:p>
            <a:pPr marL="457200" indent="-457200">
              <a:buAutoNum type="alphaUcPeriod"/>
            </a:pPr>
            <a:r>
              <a:rPr lang="en-US" dirty="0" smtClean="0"/>
              <a:t>Solar circuit components:</a:t>
            </a:r>
          </a:p>
          <a:p>
            <a:r>
              <a:rPr lang="en-US" dirty="0" smtClean="0"/>
              <a:t>6V solar panel</a:t>
            </a:r>
          </a:p>
          <a:p>
            <a:r>
              <a:rPr lang="en-US" dirty="0" smtClean="0"/>
              <a:t>TP4056 battery charger</a:t>
            </a:r>
          </a:p>
          <a:p>
            <a:r>
              <a:rPr lang="en-US" dirty="0" smtClean="0"/>
              <a:t>MT3608 boost converter</a:t>
            </a:r>
          </a:p>
          <a:p>
            <a:r>
              <a:rPr lang="en-US" dirty="0" smtClean="0"/>
              <a:t>Switch (DPST and SPST)</a:t>
            </a:r>
          </a:p>
          <a:p>
            <a:endParaRPr lang="en-US" dirty="0" smtClean="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6</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1706173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570726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Sensors</a:t>
            </a:r>
            <a:endParaRPr lang="x-none" dirty="0"/>
          </a:p>
        </p:txBody>
      </p:sp>
      <p:sp>
        <p:nvSpPr>
          <p:cNvPr id="3" name="Content Placeholder 2">
            <a:extLst>
              <a:ext uri="{FF2B5EF4-FFF2-40B4-BE49-F238E27FC236}">
                <a16:creationId xmlns="" xmlns:a16="http://schemas.microsoft.com/office/drawing/2014/main" id="{B5D1BFA2-EE69-374B-B248-C5EB3C1C2B3E}"/>
              </a:ext>
            </a:extLst>
          </p:cNvPr>
          <p:cNvSpPr>
            <a:spLocks noGrp="1"/>
          </p:cNvSpPr>
          <p:nvPr>
            <p:ph idx="1"/>
          </p:nvPr>
        </p:nvSpPr>
        <p:spPr/>
        <p:txBody>
          <a:bodyPr/>
          <a:lstStyle/>
          <a:p>
            <a:r>
              <a:rPr lang="en-US" dirty="0" smtClean="0"/>
              <a:t>Main Circuit:</a:t>
            </a:r>
          </a:p>
          <a:p>
            <a:r>
              <a:rPr lang="en-US" dirty="0" smtClean="0"/>
              <a:t>The two sensors used are DHT11 and MQ135.</a:t>
            </a:r>
          </a:p>
          <a:p>
            <a:r>
              <a:rPr lang="en-US" dirty="0" smtClean="0"/>
              <a:t>DHT11 detects air temperature and humidity.</a:t>
            </a:r>
          </a:p>
          <a:p>
            <a:r>
              <a:rPr lang="en-US" dirty="0" smtClean="0"/>
              <a:t>MQ135 detects gases in air like ammonia, sulfide, smoke, carbon di-oxide etc. It measures the gas particles in air in ppm and can give a rough estimate about the change in air quality.</a:t>
            </a:r>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7</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687132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Sensors</a:t>
            </a:r>
            <a:endParaRPr lang="x-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687" y="2093119"/>
            <a:ext cx="6524625" cy="3343275"/>
          </a:xfrm>
        </p:spPr>
      </p:pic>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8</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
        <p:nvSpPr>
          <p:cNvPr id="10" name="TextBox 9"/>
          <p:cNvSpPr txBox="1"/>
          <p:nvPr/>
        </p:nvSpPr>
        <p:spPr>
          <a:xfrm>
            <a:off x="1066800" y="1481070"/>
            <a:ext cx="10058400" cy="369332"/>
          </a:xfrm>
          <a:prstGeom prst="rect">
            <a:avLst/>
          </a:prstGeom>
          <a:noFill/>
        </p:spPr>
        <p:txBody>
          <a:bodyPr wrap="square" rtlCol="0">
            <a:spAutoFit/>
          </a:bodyPr>
          <a:lstStyle/>
          <a:p>
            <a:r>
              <a:rPr lang="en-US" dirty="0" smtClean="0"/>
              <a:t>A chart showing the levels of CO2 in air</a:t>
            </a:r>
            <a:endParaRPr lang="en-US" dirty="0"/>
          </a:p>
        </p:txBody>
      </p:sp>
    </p:spTree>
    <p:extLst>
      <p:ext uri="{BB962C8B-B14F-4D97-AF65-F5344CB8AC3E}">
        <p14:creationId xmlns:p14="http://schemas.microsoft.com/office/powerpoint/2010/main" val="500298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65BEC-A1DF-DB49-B707-F4003CEA7E6C}"/>
              </a:ext>
            </a:extLst>
          </p:cNvPr>
          <p:cNvSpPr>
            <a:spLocks noGrp="1"/>
          </p:cNvSpPr>
          <p:nvPr>
            <p:ph type="title"/>
          </p:nvPr>
        </p:nvSpPr>
        <p:spPr/>
        <p:txBody>
          <a:bodyPr/>
          <a:lstStyle/>
          <a:p>
            <a:r>
              <a:rPr lang="en-US" dirty="0"/>
              <a:t>3.1 Design: </a:t>
            </a:r>
            <a:r>
              <a:rPr lang="en-US" dirty="0" smtClean="0"/>
              <a:t>Solar Power</a:t>
            </a:r>
            <a:endParaRPr lang="x-none" dirty="0"/>
          </a:p>
        </p:txBody>
      </p:sp>
      <p:sp>
        <p:nvSpPr>
          <p:cNvPr id="6" name="Slide Number Placeholder 5">
            <a:extLst>
              <a:ext uri="{FF2B5EF4-FFF2-40B4-BE49-F238E27FC236}">
                <a16:creationId xmlns=""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9</a:t>
            </a:fld>
            <a:endParaRPr lang="x-none"/>
          </a:p>
        </p:txBody>
      </p:sp>
      <p:sp>
        <p:nvSpPr>
          <p:cNvPr id="7" name="Date Placeholder 5">
            <a:extLst>
              <a:ext uri="{FF2B5EF4-FFF2-40B4-BE49-F238E27FC236}">
                <a16:creationId xmlns=""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a:t>
            </a:r>
            <a:r>
              <a:rPr lang="en-US" dirty="0" smtClean="0"/>
              <a:t>C2.05</a:t>
            </a:r>
            <a:endParaRPr lang="x-none" dirty="0"/>
          </a:p>
        </p:txBody>
      </p:sp>
      <p:sp>
        <p:nvSpPr>
          <p:cNvPr id="8" name="Footer Placeholder 6">
            <a:extLst>
              <a:ext uri="{FF2B5EF4-FFF2-40B4-BE49-F238E27FC236}">
                <a16:creationId xmlns=""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smtClean="0"/>
              <a:t>Environment Monitor</a:t>
            </a:r>
            <a:endParaRPr lang="x-none" dirty="0"/>
          </a:p>
        </p:txBody>
      </p:sp>
      <p:sp>
        <p:nvSpPr>
          <p:cNvPr id="9" name="TextBox 8">
            <a:extLst>
              <a:ext uri="{FF2B5EF4-FFF2-40B4-BE49-F238E27FC236}">
                <a16:creationId xmlns=""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a:t>
            </a:r>
            <a:r>
              <a:rPr lang="en-US" i="1" dirty="0" smtClean="0">
                <a:solidFill>
                  <a:srgbClr val="FFFF00"/>
                </a:solidFill>
                <a:latin typeface="Arial Narrow" panose="020B0606020202030204" pitchFamily="34" charset="0"/>
              </a:rPr>
              <a:t>1706189</a:t>
            </a:r>
            <a:endParaRPr lang="en-GB" i="1" dirty="0">
              <a:solidFill>
                <a:srgbClr val="FFFF00"/>
              </a:solidFill>
              <a:latin typeface="Arial Narrow" panose="020B0606020202030204" pitchFamily="34" charset="0"/>
            </a:endParaRPr>
          </a:p>
        </p:txBody>
      </p:sp>
      <p:sp>
        <p:nvSpPr>
          <p:cNvPr id="3" name="Content Placeholder 2"/>
          <p:cNvSpPr>
            <a:spLocks noGrp="1"/>
          </p:cNvSpPr>
          <p:nvPr>
            <p:ph idx="1"/>
          </p:nvPr>
        </p:nvSpPr>
        <p:spPr>
          <a:xfrm>
            <a:off x="1066800" y="1207770"/>
            <a:ext cx="10058399" cy="4827270"/>
          </a:xfrm>
        </p:spPr>
        <p:txBody>
          <a:bodyPr/>
          <a:lstStyle/>
          <a:p>
            <a:r>
              <a:rPr lang="en-US" dirty="0" smtClean="0"/>
              <a:t>The main circuit is connected to two 6V solar panels through a rechargeable battery. The battery is connected with a boost converter to boost up the battery when indoors.</a:t>
            </a:r>
          </a:p>
          <a:p>
            <a:endParaRPr lang="en-US" dirty="0" smtClean="0"/>
          </a:p>
          <a:p>
            <a:r>
              <a:rPr lang="en-US" dirty="0" smtClean="0"/>
              <a:t>The GSM module is connected in the same way with one 6V panel to provide it with the power needed to operate.</a:t>
            </a:r>
            <a:endParaRPr lang="en-US" dirty="0"/>
          </a:p>
        </p:txBody>
      </p:sp>
    </p:spTree>
    <p:extLst>
      <p:ext uri="{BB962C8B-B14F-4D97-AF65-F5344CB8AC3E}">
        <p14:creationId xmlns:p14="http://schemas.microsoft.com/office/powerpoint/2010/main" val="33630458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97c22cb-d064-426f-a8bb-455d5edbc6cd">
      <Terms xmlns="http://schemas.microsoft.com/office/infopath/2007/PartnerControls"/>
    </lcf76f155ced4ddcb4097134ff3c332f>
    <TaxCatchAll xmlns="1d0b7fea-6420-4b4f-aee0-02c92116c04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118FFA820A1A4DA0541D8A8F85CBB0" ma:contentTypeVersion="12" ma:contentTypeDescription="Create a new document." ma:contentTypeScope="" ma:versionID="3c3404d9b672dabe920c62d143e00282">
  <xsd:schema xmlns:xsd="http://www.w3.org/2001/XMLSchema" xmlns:xs="http://www.w3.org/2001/XMLSchema" xmlns:p="http://schemas.microsoft.com/office/2006/metadata/properties" xmlns:ns2="897c22cb-d064-426f-a8bb-455d5edbc6cd" xmlns:ns3="1d0b7fea-6420-4b4f-aee0-02c92116c049" targetNamespace="http://schemas.microsoft.com/office/2006/metadata/properties" ma:root="true" ma:fieldsID="d36ba958a89fda9459cd36fc8b81c581" ns2:_="" ns3:_="">
    <xsd:import namespace="897c22cb-d064-426f-a8bb-455d5edbc6cd"/>
    <xsd:import namespace="1d0b7fea-6420-4b4f-aee0-02c92116c049"/>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7c22cb-d064-426f-a8bb-455d5edbc6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0b7fea-6420-4b4f-aee0-02c92116c04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cd01c001-5302-44b1-99a7-27d1efceaa98}" ma:internalName="TaxCatchAll" ma:showField="CatchAllData" ma:web="1d0b7fea-6420-4b4f-aee0-02c92116c0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AF8E9-70F5-480F-ABAC-5C5A9E11B070}">
  <ds:schemaRef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897c22cb-d064-426f-a8bb-455d5edbc6cd"/>
    <ds:schemaRef ds:uri="http://purl.org/dc/elements/1.1/"/>
    <ds:schemaRef ds:uri="http://schemas.microsoft.com/office/infopath/2007/PartnerControls"/>
    <ds:schemaRef ds:uri="http://schemas.openxmlformats.org/package/2006/metadata/core-properties"/>
    <ds:schemaRef ds:uri="1d0b7fea-6420-4b4f-aee0-02c92116c049"/>
  </ds:schemaRefs>
</ds:datastoreItem>
</file>

<file path=customXml/itemProps2.xml><?xml version="1.0" encoding="utf-8"?>
<ds:datastoreItem xmlns:ds="http://schemas.openxmlformats.org/officeDocument/2006/customXml" ds:itemID="{32DB392E-EE1E-4E83-A9C9-492C818D58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7c22cb-d064-426f-a8bb-455d5edbc6cd"/>
    <ds:schemaRef ds:uri="1d0b7fea-6420-4b4f-aee0-02c92116c0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B28D60-A9B7-4760-B529-CB0DC4AC0B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467</TotalTime>
  <Words>1949</Words>
  <Application>Microsoft Office PowerPoint</Application>
  <PresentationFormat>Widescreen</PresentationFormat>
  <Paragraphs>357</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Narrow</vt:lpstr>
      <vt:lpstr>Berlin Sans FB</vt:lpstr>
      <vt:lpstr>Calibri</vt:lpstr>
      <vt:lpstr>Century Gothic</vt:lpstr>
      <vt:lpstr>Garamond</vt:lpstr>
      <vt:lpstr>Times New Roman</vt:lpstr>
      <vt:lpstr>Savon</vt:lpstr>
      <vt:lpstr>IoT Based Environment Monitor System</vt:lpstr>
      <vt:lpstr>Outline</vt:lpstr>
      <vt:lpstr>1. Summary / Abstract</vt:lpstr>
      <vt:lpstr>2. Introduction</vt:lpstr>
      <vt:lpstr>3.1 Design: Components</vt:lpstr>
      <vt:lpstr>3.1 Design: Components</vt:lpstr>
      <vt:lpstr>3.1 Design: Sensors</vt:lpstr>
      <vt:lpstr>3.1 Design: Sensors</vt:lpstr>
      <vt:lpstr>3.1 Design: Solar Power</vt:lpstr>
      <vt:lpstr>3.1 Design: Solar Power</vt:lpstr>
      <vt:lpstr>3.1 Design: Data Access</vt:lpstr>
      <vt:lpstr>3.1 Design: ThingSpeak</vt:lpstr>
      <vt:lpstr>3.1 Design: ThingSpeak</vt:lpstr>
      <vt:lpstr>3.1 Design: ThingSpeak</vt:lpstr>
      <vt:lpstr>3.1 Design: ThingSpeak</vt:lpstr>
      <vt:lpstr>3.1 Design: ThingView</vt:lpstr>
      <vt:lpstr>3.1 Design: GSM</vt:lpstr>
      <vt:lpstr>3.2 Design: Circuit Diagram</vt:lpstr>
      <vt:lpstr>3.4 Design: PCB Layout and 3d rendering</vt:lpstr>
      <vt:lpstr>4.1 Implementation: Photo Gallary</vt:lpstr>
      <vt:lpstr>4.1 Implementation: Photo Gallery</vt:lpstr>
      <vt:lpstr>4.2 Implementation: External Links</vt:lpstr>
      <vt:lpstr>4.2 Implementation: External Links</vt:lpstr>
      <vt:lpstr>4.2 Implementation: External Links</vt:lpstr>
      <vt:lpstr>4.2 Implementation: External Links</vt:lpstr>
      <vt:lpstr>4.2 Implementation: External Links</vt:lpstr>
      <vt:lpstr>4.2 Implementation: External Links</vt:lpstr>
      <vt:lpstr>5. Analysis and Evaluation</vt:lpstr>
      <vt:lpstr>5.1 Novelty</vt:lpstr>
      <vt:lpstr>5.2 Project Management and Cost Analysis </vt:lpstr>
      <vt:lpstr>5.2 Project Management and Cost Analysis </vt:lpstr>
      <vt:lpstr>5.3 Practical Considerations of the Design</vt:lpstr>
      <vt:lpstr>5.4 Assessment of the Impact of the Project </vt:lpstr>
      <vt:lpstr>5.5 Evaluation of the Sustainability </vt:lpstr>
      <vt:lpstr>6. Reflection on Individual and Team work </vt:lpstr>
      <vt:lpstr>6.1 Individual Contribution of Each Member</vt:lpstr>
      <vt:lpstr>6.2 Mode of TeamWork and Diversity</vt:lpstr>
      <vt:lpstr>6.3 Logbook of Project</vt:lpstr>
      <vt:lpstr>THANK YOU!  ANY QUESTIONS?</vt:lpstr>
      <vt:lpstr>7. 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Windows User</cp:lastModifiedBy>
  <cp:revision>204</cp:revision>
  <dcterms:created xsi:type="dcterms:W3CDTF">2021-07-11T09:27:00Z</dcterms:created>
  <dcterms:modified xsi:type="dcterms:W3CDTF">2022-08-31T06:30:53Z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0x010100B7118FFA820A1A4DA0541D8A8F85CBB0</vt:lpwstr>
  </property>
</Properties>
</file>